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8" r:id="rId2"/>
    <p:sldId id="319" r:id="rId3"/>
    <p:sldId id="291" r:id="rId4"/>
    <p:sldId id="298" r:id="rId5"/>
    <p:sldId id="299" r:id="rId6"/>
    <p:sldId id="287" r:id="rId7"/>
    <p:sldId id="288" r:id="rId8"/>
    <p:sldId id="289" r:id="rId9"/>
    <p:sldId id="304" r:id="rId10"/>
    <p:sldId id="295" r:id="rId11"/>
    <p:sldId id="296" r:id="rId12"/>
    <p:sldId id="303" r:id="rId13"/>
    <p:sldId id="297" r:id="rId14"/>
    <p:sldId id="290" r:id="rId15"/>
    <p:sldId id="292" r:id="rId16"/>
    <p:sldId id="293" r:id="rId17"/>
    <p:sldId id="294" r:id="rId18"/>
    <p:sldId id="305" r:id="rId19"/>
    <p:sldId id="306" r:id="rId20"/>
    <p:sldId id="307" r:id="rId21"/>
    <p:sldId id="308" r:id="rId22"/>
    <p:sldId id="309" r:id="rId23"/>
    <p:sldId id="310" r:id="rId24"/>
    <p:sldId id="311" r:id="rId25"/>
    <p:sldId id="312" r:id="rId26"/>
    <p:sldId id="313" r:id="rId27"/>
    <p:sldId id="314" r:id="rId28"/>
    <p:sldId id="318" r:id="rId29"/>
    <p:sldId id="315" r:id="rId30"/>
    <p:sldId id="317" r:id="rId31"/>
    <p:sldId id="316" r:id="rId3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29" autoAdjust="0"/>
    <p:restoredTop sz="94660"/>
  </p:normalViewPr>
  <p:slideViewPr>
    <p:cSldViewPr>
      <p:cViewPr varScale="1">
        <p:scale>
          <a:sx n="69" d="100"/>
          <a:sy n="69" d="100"/>
        </p:scale>
        <p:origin x="-56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246D23AB-3E8E-46A7-AF1F-41D00737C12D}" type="datetimeFigureOut">
              <a:rPr lang="es-ES"/>
              <a:pPr>
                <a:defRPr/>
              </a:pPr>
              <a:t>16/11/2009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A578E4E-EE0F-4338-BC0E-FCD70F6CC2ED}"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Marcador de imagen de diapositiva"/>
          <p:cNvSpPr>
            <a:spLocks noGrp="1" noRot="1" noChangeAspect="1"/>
          </p:cNvSpPr>
          <p:nvPr>
            <p:ph type="sldImg"/>
          </p:nvPr>
        </p:nvSpPr>
        <p:spPr bwMode="auto">
          <a:noFill/>
          <a:ln>
            <a:solidFill>
              <a:srgbClr val="000000"/>
            </a:solidFill>
            <a:miter lim="800000"/>
            <a:headEnd/>
            <a:tailEnd/>
          </a:ln>
        </p:spPr>
      </p:sp>
      <p:sp>
        <p:nvSpPr>
          <p:cNvPr id="15362"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5363"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316237-64DC-482E-9F86-3765560CC8E2}" type="slidenum">
              <a:rPr lang="es-ES"/>
              <a:pPr fontAlgn="base">
                <a:spcBef>
                  <a:spcPct val="0"/>
                </a:spcBef>
                <a:spcAft>
                  <a:spcPct val="0"/>
                </a:spcAft>
                <a:defRPr/>
              </a:pPr>
              <a:t>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BD3FC828-A153-4692-BBB8-1F7B2730763F}" type="datetimeFigureOut">
              <a:rPr lang="es-ES"/>
              <a:pPr>
                <a:defRPr/>
              </a:pPr>
              <a:t>16/11/2009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E3E6139A-8457-4D97-BCFD-BDB016508629}"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D91EDB22-A9F9-4C38-86EB-C18BCF606E98}" type="datetimeFigureOut">
              <a:rPr lang="es-ES"/>
              <a:pPr>
                <a:defRPr/>
              </a:pPr>
              <a:t>16/11/2009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6015D8B-EF1B-4AFD-8708-78707E3F874C}"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C9C5FF4F-C455-4607-A9B8-9A3EF9759262}" type="datetimeFigureOut">
              <a:rPr lang="es-ES"/>
              <a:pPr>
                <a:defRPr/>
              </a:pPr>
              <a:t>16/11/2009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6106CD4F-7E70-40F3-8632-F641E8D0265C}"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C6FB5BE3-66AB-4861-A44D-35E851726C2B}" type="datetimeFigureOut">
              <a:rPr lang="es-ES"/>
              <a:pPr>
                <a:defRPr/>
              </a:pPr>
              <a:t>16/11/2009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03839AF-3715-4204-9772-42FA13EDA5B9}"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8ED8CC2E-17CB-43A4-9295-0E4176DCC4D1}" type="datetimeFigureOut">
              <a:rPr lang="es-ES"/>
              <a:pPr>
                <a:defRPr/>
              </a:pPr>
              <a:t>16/11/2009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801A07D-25F3-4625-BD6D-FA7BCF6A9160}"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92D2C770-FABA-4CAF-A564-260D2BB82461}" type="datetimeFigureOut">
              <a:rPr lang="es-ES"/>
              <a:pPr>
                <a:defRPr/>
              </a:pPr>
              <a:t>16/11/2009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E9C6B67B-5159-48D0-BADF-0432DAF9EE53}"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64290C26-26CC-4757-AB9C-735AC0626C22}" type="datetimeFigureOut">
              <a:rPr lang="es-ES"/>
              <a:pPr>
                <a:defRPr/>
              </a:pPr>
              <a:t>16/11/2009</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0A2CB329-86CD-4F5F-97F5-FBA5C2749A27}"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A8C449B3-43BF-4EC4-B6F3-EE2DCE07DE50}" type="datetimeFigureOut">
              <a:rPr lang="es-ES"/>
              <a:pPr>
                <a:defRPr/>
              </a:pPr>
              <a:t>16/11/2009</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1DACCF96-77AA-4AA6-AB62-93AB9480D358}"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9CD1C183-A363-43AB-8257-E9661C0886F8}" type="datetimeFigureOut">
              <a:rPr lang="es-ES"/>
              <a:pPr>
                <a:defRPr/>
              </a:pPr>
              <a:t>16/11/2009</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05B73F75-8C5B-4BA2-AE3E-A585B9CDE741}"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C2A7E99-91FB-4D80-B3A0-00F9756D675B}" type="datetimeFigureOut">
              <a:rPr lang="es-ES"/>
              <a:pPr>
                <a:defRPr/>
              </a:pPr>
              <a:t>16/11/2009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BC7840E1-1DBF-4A46-B00F-1B929A443DB1}"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797E99F-5073-4F2A-B393-3B06800E58AE}" type="datetimeFigureOut">
              <a:rPr lang="es-ES"/>
              <a:pPr>
                <a:defRPr/>
              </a:pPr>
              <a:t>16/11/2009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F919CF51-360C-4AAB-87DC-16A16EBEBB87}"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ABB8222C-265A-4312-9A0A-C0307E3FC279}" type="datetimeFigureOut">
              <a:rPr lang="es-ES"/>
              <a:pPr>
                <a:defRPr/>
              </a:pPr>
              <a:t>16/11/2009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8FDC604-26B4-4A5E-9D55-F19B804FEF39}"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14348" name="Rectangle 12"/>
          <p:cNvSpPr>
            <a:spLocks noChangeArrowheads="1"/>
          </p:cNvSpPr>
          <p:nvPr/>
        </p:nvSpPr>
        <p:spPr bwMode="auto">
          <a:xfrm>
            <a:off x="971550" y="404813"/>
            <a:ext cx="7848600" cy="6188075"/>
          </a:xfrm>
          <a:prstGeom prst="rect">
            <a:avLst/>
          </a:prstGeom>
          <a:noFill/>
          <a:ln w="9525">
            <a:noFill/>
            <a:miter lim="800000"/>
            <a:headEnd/>
            <a:tailEnd/>
          </a:ln>
          <a:effectLst/>
        </p:spPr>
        <p:txBody>
          <a:bodyPr>
            <a:spAutoFit/>
          </a:bodyPr>
          <a:lstStyle/>
          <a:p>
            <a:pPr algn="ctr">
              <a:defRPr/>
            </a:pPr>
            <a:r>
              <a:rPr lang="es-ES" sz="2000">
                <a:solidFill>
                  <a:schemeClr val="tx2"/>
                </a:solidFill>
                <a:effectLst>
                  <a:outerShdw blurRad="38100" dist="38100" dir="2700000" algn="tl">
                    <a:srgbClr val="000000"/>
                  </a:outerShdw>
                </a:effectLst>
              </a:rPr>
              <a:t>Reunión Rectores y Coordinadores Académicos</a:t>
            </a:r>
          </a:p>
          <a:p>
            <a:pPr>
              <a:defRPr/>
            </a:pPr>
            <a:endParaRPr lang="es-ES" sz="2000">
              <a:solidFill>
                <a:schemeClr val="tx2"/>
              </a:solidFill>
              <a:effectLst>
                <a:outerShdw blurRad="38100" dist="38100" dir="2700000" algn="tl">
                  <a:srgbClr val="000000"/>
                </a:outerShdw>
              </a:effectLst>
            </a:endParaRPr>
          </a:p>
          <a:p>
            <a:pPr>
              <a:defRPr/>
            </a:pPr>
            <a:r>
              <a:rPr lang="es-ES" sz="2000">
                <a:solidFill>
                  <a:schemeClr val="tx2"/>
                </a:solidFill>
                <a:effectLst>
                  <a:outerShdw blurRad="38100" dist="38100" dir="2700000" algn="tl">
                    <a:srgbClr val="000000"/>
                  </a:outerShdw>
                </a:effectLst>
              </a:rPr>
              <a:t>Fecha: 17 – 11 – 2009.</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Lugar: Auditorio COMFASUCRE, Los Campanos.</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Objetivo: Socializar Resultados Prueba ICFES 2009 y la estrategia de mejoramiento .</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			AGENDA.</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1.   Saludo y Bienvenida Secretario de Educación.</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2.   Socialización de los Resultados Prueba ICFES 2009.</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3.   Estrategia de Mejoramiento PAM.</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
            </a:r>
            <a:br>
              <a:rPr lang="es-ES" sz="2000">
                <a:solidFill>
                  <a:schemeClr val="tx2"/>
                </a:solidFill>
                <a:effectLst>
                  <a:outerShdw blurRad="38100" dist="38100" dir="2700000" algn="tl">
                    <a:srgbClr val="000000"/>
                  </a:outerShdw>
                </a:effectLst>
              </a:rPr>
            </a:br>
            <a:r>
              <a:rPr lang="es-ES" sz="2000">
                <a:solidFill>
                  <a:schemeClr val="tx2"/>
                </a:solidFill>
                <a:effectLst>
                  <a:outerShdw blurRad="38100" dist="38100" dir="2700000" algn="tl">
                    <a:srgbClr val="000000"/>
                  </a:outerShdw>
                </a:effectLst>
              </a:rPr>
              <a:t>4. </a:t>
            </a:r>
            <a:r>
              <a:rPr lang="es-ES">
                <a:solidFill>
                  <a:schemeClr val="tx2"/>
                </a:solidFill>
                <a:effectLst>
                  <a:outerShdw blurRad="38100" dist="38100" dir="2700000" algn="tl">
                    <a:srgbClr val="000000"/>
                  </a:outerShdw>
                </a:effectLst>
              </a:rPr>
              <a:t>Acuerdos y Compromisos.</a:t>
            </a:r>
            <a:endParaRPr lang="es-ES" sz="2000">
              <a:solidFill>
                <a:schemeClr val="tx2"/>
              </a:solidFill>
              <a:effectLst>
                <a:outerShdw blurRad="38100" dist="38100" dir="2700000" algn="tl">
                  <a:srgbClr val="000000"/>
                </a:outerShdw>
              </a:effectLst>
            </a:endParaRPr>
          </a:p>
          <a:p>
            <a:pPr>
              <a:defRPr/>
            </a:pPr>
            <a:endParaRPr lang="es-ES" sz="2000">
              <a:solidFill>
                <a:schemeClr val="tx2"/>
              </a:solidFill>
              <a:effectLst>
                <a:outerShdw blurRad="38100" dist="38100" dir="2700000" algn="tl">
                  <a:srgbClr val="000000"/>
                </a:outerShdw>
              </a:effectLst>
            </a:endParaRPr>
          </a:p>
          <a:p>
            <a:pPr>
              <a:defRPr/>
            </a:pPr>
            <a:endParaRPr lang="es-ES" sz="2000">
              <a:solidFill>
                <a:schemeClr val="tx2"/>
              </a:solidFill>
              <a:effectLst>
                <a:outerShdw blurRad="38100" dist="38100" dir="2700000" algn="tl">
                  <a:srgbClr val="000000"/>
                </a:outerShdw>
              </a:effectLst>
            </a:endParaRPr>
          </a:p>
        </p:txBody>
      </p:sp>
      <p:pic>
        <p:nvPicPr>
          <p:cNvPr id="14339" name="Picture 2" descr="LOGO FINAL"/>
          <p:cNvPicPr>
            <a:picLocks noChangeAspect="1" noChangeArrowheads="1"/>
          </p:cNvPicPr>
          <p:nvPr/>
        </p:nvPicPr>
        <p:blipFill>
          <a:blip r:embed="rId3"/>
          <a:srcRect/>
          <a:stretch>
            <a:fillRect/>
          </a:stretch>
        </p:blipFill>
        <p:spPr bwMode="auto">
          <a:xfrm>
            <a:off x="7667625" y="404813"/>
            <a:ext cx="966788"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1 CuadroTexto"/>
          <p:cNvSpPr txBox="1">
            <a:spLocks noChangeArrowheads="1"/>
          </p:cNvSpPr>
          <p:nvPr/>
        </p:nvSpPr>
        <p:spPr bwMode="auto">
          <a:xfrm>
            <a:off x="285750" y="142875"/>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ACOMPAÑAMIENTO  A LOS  ESTABLECIMIENTOS  EDUCATIVOS   Y  SU  GESTIÓN   ESCOLAR  </a:t>
            </a:r>
          </a:p>
        </p:txBody>
      </p:sp>
      <p:pic>
        <p:nvPicPr>
          <p:cNvPr id="24578" name="Picture 2" descr="LOGO FINAL"/>
          <p:cNvPicPr>
            <a:picLocks noChangeAspect="1" noChangeArrowheads="1"/>
          </p:cNvPicPr>
          <p:nvPr/>
        </p:nvPicPr>
        <p:blipFill>
          <a:blip r:embed="rId2"/>
          <a:srcRect/>
          <a:stretch>
            <a:fillRect/>
          </a:stretch>
        </p:blipFill>
        <p:spPr bwMode="auto">
          <a:xfrm>
            <a:off x="7462838" y="628650"/>
            <a:ext cx="966787" cy="800100"/>
          </a:xfrm>
          <a:prstGeom prst="rect">
            <a:avLst/>
          </a:prstGeom>
          <a:noFill/>
          <a:ln w="9525">
            <a:noFill/>
            <a:miter lim="800000"/>
            <a:headEnd/>
            <a:tailEnd/>
          </a:ln>
        </p:spPr>
      </p:pic>
      <p:sp>
        <p:nvSpPr>
          <p:cNvPr id="24579" name="3 CuadroTexto"/>
          <p:cNvSpPr txBox="1">
            <a:spLocks noChangeArrowheads="1"/>
          </p:cNvSpPr>
          <p:nvPr/>
        </p:nvSpPr>
        <p:spPr bwMode="auto">
          <a:xfrm>
            <a:off x="285750" y="1403350"/>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2. INSTITUCIONALIZACION  DE  LAS  COMUNIDADES ACADEMICAS</a:t>
            </a:r>
          </a:p>
        </p:txBody>
      </p:sp>
      <p:sp>
        <p:nvSpPr>
          <p:cNvPr id="24580" name="5 CuadroTexto"/>
          <p:cNvSpPr txBox="1">
            <a:spLocks noChangeArrowheads="1"/>
          </p:cNvSpPr>
          <p:nvPr/>
        </p:nvSpPr>
        <p:spPr bwMode="auto">
          <a:xfrm>
            <a:off x="428625" y="2882900"/>
            <a:ext cx="8501063" cy="3046413"/>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a:t>
            </a:r>
            <a:r>
              <a:rPr lang="es-ES" sz="2400" b="1">
                <a:latin typeface="Calibri" pitchFamily="34" charset="0"/>
              </a:rPr>
              <a:t>Operatividad  de  las  comunidades  académicas por  áreas</a:t>
            </a:r>
          </a:p>
          <a:p>
            <a:pPr>
              <a:buFont typeface="Arial" charset="0"/>
              <a:buChar char="•"/>
            </a:pPr>
            <a:r>
              <a:rPr lang="es-ES" sz="2400" b="1">
                <a:latin typeface="Calibri" pitchFamily="34" charset="0"/>
              </a:rPr>
              <a:t> Horarios  técnicos </a:t>
            </a:r>
          </a:p>
          <a:p>
            <a:pPr>
              <a:buFont typeface="Arial" charset="0"/>
              <a:buChar char="•"/>
            </a:pPr>
            <a:r>
              <a:rPr lang="es-ES" sz="2400" b="1">
                <a:latin typeface="Calibri" pitchFamily="34" charset="0"/>
              </a:rPr>
              <a:t> Apropiación por  parte  del  docente  de  la  jornada  laboral  y  escolar</a:t>
            </a:r>
          </a:p>
          <a:p>
            <a:pPr>
              <a:buFont typeface="Arial" charset="0"/>
              <a:buChar char="•"/>
            </a:pPr>
            <a:r>
              <a:rPr lang="es-ES" sz="2400" b="1">
                <a:latin typeface="Calibri" pitchFamily="34" charset="0"/>
              </a:rPr>
              <a:t> Plan  de  formación   de  docentes  y  directivos  docentes </a:t>
            </a:r>
          </a:p>
          <a:p>
            <a:pPr>
              <a:buFont typeface="Arial" charset="0"/>
              <a:buChar char="•"/>
            </a:pPr>
            <a:r>
              <a:rPr lang="es-ES" sz="2400" b="1">
                <a:latin typeface="Calibri" pitchFamily="34" charset="0"/>
              </a:rPr>
              <a:t>  Socialización  del  marco  normativo  por  parte  de los  directivos   de   la  institución</a:t>
            </a:r>
          </a:p>
          <a:p>
            <a:pPr>
              <a:buFont typeface="Arial" charset="0"/>
              <a:buChar char="•"/>
            </a:pPr>
            <a:r>
              <a:rPr lang="es-ES" sz="2400" b="1">
                <a:latin typeface="Calibri" pitchFamily="34" charset="0"/>
              </a:rPr>
              <a:t> Asistencia  técnica  por  parte  de  las  direcciones  de   núcleo     </a:t>
            </a:r>
          </a:p>
        </p:txBody>
      </p:sp>
      <p:sp>
        <p:nvSpPr>
          <p:cNvPr id="24581" name="6 CuadroTexto"/>
          <p:cNvSpPr txBox="1">
            <a:spLocks noChangeArrowheads="1"/>
          </p:cNvSpPr>
          <p:nvPr/>
        </p:nvSpPr>
        <p:spPr bwMode="auto">
          <a:xfrm>
            <a:off x="357188" y="2333625"/>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CuadroTexto"/>
          <p:cNvSpPr txBox="1">
            <a:spLocks noChangeArrowheads="1"/>
          </p:cNvSpPr>
          <p:nvPr/>
        </p:nvSpPr>
        <p:spPr bwMode="auto">
          <a:xfrm>
            <a:off x="285750" y="142875"/>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ACOMPAÑAMIENTO  A LOS  ESTABLECIMIENTOS  EDUCATIVOS   Y  SU  GESTIÓN   ESCOLAR  </a:t>
            </a:r>
          </a:p>
        </p:txBody>
      </p:sp>
      <p:pic>
        <p:nvPicPr>
          <p:cNvPr id="25602" name="Picture 2" descr="LOGO FINAL"/>
          <p:cNvPicPr>
            <a:picLocks noChangeAspect="1" noChangeArrowheads="1"/>
          </p:cNvPicPr>
          <p:nvPr/>
        </p:nvPicPr>
        <p:blipFill>
          <a:blip r:embed="rId2"/>
          <a:srcRect/>
          <a:stretch>
            <a:fillRect/>
          </a:stretch>
        </p:blipFill>
        <p:spPr bwMode="auto">
          <a:xfrm>
            <a:off x="7462838" y="628650"/>
            <a:ext cx="966787" cy="800100"/>
          </a:xfrm>
          <a:prstGeom prst="rect">
            <a:avLst/>
          </a:prstGeom>
          <a:noFill/>
          <a:ln w="9525">
            <a:noFill/>
            <a:miter lim="800000"/>
            <a:headEnd/>
            <a:tailEnd/>
          </a:ln>
        </p:spPr>
      </p:pic>
      <p:sp>
        <p:nvSpPr>
          <p:cNvPr id="25603" name="3 CuadroTexto"/>
          <p:cNvSpPr txBox="1">
            <a:spLocks noChangeArrowheads="1"/>
          </p:cNvSpPr>
          <p:nvPr/>
        </p:nvSpPr>
        <p:spPr bwMode="auto">
          <a:xfrm>
            <a:off x="285750" y="1546225"/>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3. RESIGNIFICACIÓN  DEL  PEI, AUTOEVALUACIÓN  INSTITUCIONAL  Y  PMI  </a:t>
            </a:r>
          </a:p>
        </p:txBody>
      </p:sp>
      <p:sp>
        <p:nvSpPr>
          <p:cNvPr id="25604" name="5 CuadroTexto"/>
          <p:cNvSpPr txBox="1">
            <a:spLocks noChangeArrowheads="1"/>
          </p:cNvSpPr>
          <p:nvPr/>
        </p:nvSpPr>
        <p:spPr bwMode="auto">
          <a:xfrm>
            <a:off x="428625" y="3573463"/>
            <a:ext cx="8501063" cy="1570037"/>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a:t>
            </a:r>
            <a:r>
              <a:rPr lang="es-ES" sz="2400" b="1">
                <a:latin typeface="Calibri" pitchFamily="34" charset="0"/>
              </a:rPr>
              <a:t>Taller   guía   34</a:t>
            </a:r>
          </a:p>
          <a:p>
            <a:pPr>
              <a:buFont typeface="Arial" charset="0"/>
              <a:buChar char="•"/>
            </a:pPr>
            <a:r>
              <a:rPr lang="es-ES" sz="2400" b="1">
                <a:latin typeface="Calibri" pitchFamily="34" charset="0"/>
              </a:rPr>
              <a:t> Seguimiento   a la  aplicación   de  la  guía   34</a:t>
            </a:r>
          </a:p>
          <a:p>
            <a:pPr>
              <a:buFont typeface="Arial" charset="0"/>
              <a:buChar char="•"/>
            </a:pPr>
            <a:r>
              <a:rPr lang="es-ES" sz="2400" b="1">
                <a:latin typeface="Calibri" pitchFamily="34" charset="0"/>
              </a:rPr>
              <a:t> Recepción  y  revisión   del  PMI  con base      a  la  guía  34</a:t>
            </a:r>
          </a:p>
          <a:p>
            <a:pPr>
              <a:buFont typeface="Arial" charset="0"/>
              <a:buChar char="•"/>
            </a:pPr>
            <a:r>
              <a:rPr lang="es-ES" sz="2400" b="1">
                <a:latin typeface="Calibri" pitchFamily="34" charset="0"/>
              </a:rPr>
              <a:t> Acompañamiento  y  asistencia  técnica  sobre  la  guía  34</a:t>
            </a:r>
          </a:p>
        </p:txBody>
      </p:sp>
      <p:sp>
        <p:nvSpPr>
          <p:cNvPr id="25605" name="6 CuadroTexto"/>
          <p:cNvSpPr txBox="1">
            <a:spLocks noChangeArrowheads="1"/>
          </p:cNvSpPr>
          <p:nvPr/>
        </p:nvSpPr>
        <p:spPr bwMode="auto">
          <a:xfrm>
            <a:off x="357188" y="2428875"/>
            <a:ext cx="8572500" cy="954088"/>
          </a:xfrm>
          <a:prstGeom prst="rect">
            <a:avLst/>
          </a:prstGeom>
          <a:noFill/>
          <a:ln w="9525">
            <a:noFill/>
            <a:miter lim="800000"/>
            <a:headEnd/>
            <a:tailEnd/>
          </a:ln>
        </p:spPr>
        <p:txBody>
          <a:bodyPr>
            <a:spAutoFit/>
          </a:bodyPr>
          <a:lstStyle/>
          <a:p>
            <a:pPr algn="ctr"/>
            <a:r>
              <a:rPr lang="es-ES" sz="2800" b="1">
                <a:latin typeface="Calibri" pitchFamily="34" charset="0"/>
              </a:rPr>
              <a:t>ACCIONES EJECUTADAS  POR  SECRETARIA  DE  EDUCACIÓN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Rectángulo"/>
          <p:cNvSpPr>
            <a:spLocks noChangeArrowheads="1"/>
          </p:cNvSpPr>
          <p:nvPr/>
        </p:nvSpPr>
        <p:spPr bwMode="auto">
          <a:xfrm>
            <a:off x="1500188" y="1000125"/>
            <a:ext cx="6143625" cy="4524375"/>
          </a:xfrm>
          <a:prstGeom prst="rect">
            <a:avLst/>
          </a:prstGeom>
          <a:noFill/>
          <a:ln w="9525">
            <a:noFill/>
            <a:miter lim="800000"/>
            <a:headEnd/>
            <a:tailEnd/>
          </a:ln>
        </p:spPr>
        <p:txBody>
          <a:bodyPr>
            <a:spAutoFit/>
          </a:bodyPr>
          <a:lstStyle/>
          <a:p>
            <a:pPr algn="just"/>
            <a:r>
              <a:rPr lang="es-ES" sz="2400" b="1">
                <a:latin typeface="Calibri" pitchFamily="34" charset="0"/>
              </a:rPr>
              <a:t>Autoevaluación  institucional</a:t>
            </a:r>
            <a:r>
              <a:rPr lang="es-ES" sz="2400">
                <a:latin typeface="Calibri" pitchFamily="34" charset="0"/>
              </a:rPr>
              <a:t> :  El  100 %   de los EE  oficiales    aplicaron  la  guía Nº   11  hasta  el    año  2008.  A partir  del  2009  el  proceso  de  autoevaluación  institucional  se  está  replanteando  aplicando  ala  guía  Nº 34.  Para  ello   se  desarrolló   un  taller  por parte  del  MEN   en  la  última  semana  de  desarrollo   institucional  año 2008   a los  rectores  y  coordinadores  de los  EE.  Cómo  resultado   de  esto  se orientó la crearon  equipos  de  gestión   para la apropiación en  el  uso  de la  guía  Nº 34  en  cada   EE  oficiales.</a:t>
            </a:r>
          </a:p>
        </p:txBody>
      </p:sp>
      <p:pic>
        <p:nvPicPr>
          <p:cNvPr id="26626" name="Picture 2" descr="LOGO FINAL"/>
          <p:cNvPicPr>
            <a:picLocks noChangeAspect="1" noChangeArrowheads="1"/>
          </p:cNvPicPr>
          <p:nvPr/>
        </p:nvPicPr>
        <p:blipFill>
          <a:blip r:embed="rId2"/>
          <a:srcRect/>
          <a:stretch>
            <a:fillRect/>
          </a:stretch>
        </p:blipFill>
        <p:spPr bwMode="auto">
          <a:xfrm>
            <a:off x="7748588" y="142875"/>
            <a:ext cx="966787"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CuadroTexto"/>
          <p:cNvSpPr txBox="1">
            <a:spLocks noChangeArrowheads="1"/>
          </p:cNvSpPr>
          <p:nvPr/>
        </p:nvSpPr>
        <p:spPr bwMode="auto">
          <a:xfrm>
            <a:off x="285750" y="142875"/>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ACOMPAÑAMIENTO  A LOS  ESTABLECIMIENTOS  EDUCATIVOS   Y  SU  GESTIÓN   ESCOLAR  </a:t>
            </a:r>
          </a:p>
        </p:txBody>
      </p:sp>
      <p:pic>
        <p:nvPicPr>
          <p:cNvPr id="27650" name="Picture 2" descr="LOGO FINAL"/>
          <p:cNvPicPr>
            <a:picLocks noChangeAspect="1" noChangeArrowheads="1"/>
          </p:cNvPicPr>
          <p:nvPr/>
        </p:nvPicPr>
        <p:blipFill>
          <a:blip r:embed="rId2"/>
          <a:srcRect/>
          <a:stretch>
            <a:fillRect/>
          </a:stretch>
        </p:blipFill>
        <p:spPr bwMode="auto">
          <a:xfrm>
            <a:off x="7462838" y="628650"/>
            <a:ext cx="966787" cy="800100"/>
          </a:xfrm>
          <a:prstGeom prst="rect">
            <a:avLst/>
          </a:prstGeom>
          <a:noFill/>
          <a:ln w="9525">
            <a:noFill/>
            <a:miter lim="800000"/>
            <a:headEnd/>
            <a:tailEnd/>
          </a:ln>
        </p:spPr>
      </p:pic>
      <p:sp>
        <p:nvSpPr>
          <p:cNvPr id="27651" name="5 CuadroTexto"/>
          <p:cNvSpPr txBox="1">
            <a:spLocks noChangeArrowheads="1"/>
          </p:cNvSpPr>
          <p:nvPr/>
        </p:nvSpPr>
        <p:spPr bwMode="auto">
          <a:xfrm>
            <a:off x="428625" y="3286125"/>
            <a:ext cx="8501063" cy="3046413"/>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a:t>
            </a:r>
            <a:r>
              <a:rPr lang="es-ES" sz="2400" b="1">
                <a:latin typeface="Calibri" pitchFamily="34" charset="0"/>
              </a:rPr>
              <a:t>Organización  del  comité  de gestión  escolar  o calidad</a:t>
            </a:r>
          </a:p>
          <a:p>
            <a:pPr>
              <a:buFont typeface="Arial" charset="0"/>
              <a:buChar char="•"/>
            </a:pPr>
            <a:r>
              <a:rPr lang="es-ES" sz="2400" b="1">
                <a:latin typeface="Calibri" pitchFamily="34" charset="0"/>
              </a:rPr>
              <a:t> Apropiación y aplicación de  la  guía  34  (mesas  de  trabajo)</a:t>
            </a:r>
          </a:p>
          <a:p>
            <a:pPr>
              <a:buFont typeface="Arial" charset="0"/>
              <a:buChar char="•"/>
            </a:pPr>
            <a:r>
              <a:rPr lang="es-ES" sz="2400" b="1">
                <a:latin typeface="Calibri" pitchFamily="34" charset="0"/>
              </a:rPr>
              <a:t> Autoevaluación  institucional </a:t>
            </a:r>
          </a:p>
          <a:p>
            <a:r>
              <a:rPr lang="es-ES" sz="2400" b="1">
                <a:latin typeface="Calibri" pitchFamily="34" charset="0"/>
              </a:rPr>
              <a:t>-- Revisión   de  la  identidad  institucional </a:t>
            </a:r>
          </a:p>
          <a:p>
            <a:r>
              <a:rPr lang="es-ES" sz="2400" b="1">
                <a:latin typeface="Calibri" pitchFamily="34" charset="0"/>
              </a:rPr>
              <a:t>-- Evaluación  de cada  una  de  las  áreas  de  gestión</a:t>
            </a:r>
          </a:p>
          <a:p>
            <a:r>
              <a:rPr lang="es-ES" sz="2400" b="1">
                <a:latin typeface="Calibri" pitchFamily="34" charset="0"/>
              </a:rPr>
              <a:t>-- Elaboración  del  perfil  institucional  </a:t>
            </a:r>
          </a:p>
          <a:p>
            <a:r>
              <a:rPr lang="es-ES" sz="2400" b="1">
                <a:latin typeface="Calibri" pitchFamily="34" charset="0"/>
              </a:rPr>
              <a:t>--  Establecimiento  de  fortalezas  y  oportunidades  de  mejoramiento  </a:t>
            </a:r>
          </a:p>
        </p:txBody>
      </p:sp>
      <p:sp>
        <p:nvSpPr>
          <p:cNvPr id="27652" name="6 CuadroTexto"/>
          <p:cNvSpPr txBox="1">
            <a:spLocks noChangeArrowheads="1"/>
          </p:cNvSpPr>
          <p:nvPr/>
        </p:nvSpPr>
        <p:spPr bwMode="auto">
          <a:xfrm>
            <a:off x="285750" y="1331913"/>
            <a:ext cx="8572500" cy="954087"/>
          </a:xfrm>
          <a:prstGeom prst="rect">
            <a:avLst/>
          </a:prstGeom>
          <a:noFill/>
          <a:ln w="9525">
            <a:noFill/>
            <a:miter lim="800000"/>
            <a:headEnd/>
            <a:tailEnd/>
          </a:ln>
        </p:spPr>
        <p:txBody>
          <a:bodyPr>
            <a:spAutoFit/>
          </a:bodyPr>
          <a:lstStyle/>
          <a:p>
            <a:pPr algn="just"/>
            <a:r>
              <a:rPr lang="es-ES" sz="2800" b="1">
                <a:latin typeface="Calibri" pitchFamily="34" charset="0"/>
              </a:rPr>
              <a:t>3. RESIGNIFICACIÓN  DEL  PEI, AUTOEVALUACIÓN  INSTITUCIONAL  Y  PMI  </a:t>
            </a:r>
          </a:p>
        </p:txBody>
      </p:sp>
      <p:sp>
        <p:nvSpPr>
          <p:cNvPr id="27653" name="7 CuadroTexto"/>
          <p:cNvSpPr txBox="1">
            <a:spLocks noChangeArrowheads="1"/>
          </p:cNvSpPr>
          <p:nvPr/>
        </p:nvSpPr>
        <p:spPr bwMode="auto">
          <a:xfrm>
            <a:off x="357188" y="2333625"/>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CuadroTexto"/>
          <p:cNvSpPr txBox="1">
            <a:spLocks noChangeArrowheads="1"/>
          </p:cNvSpPr>
          <p:nvPr/>
        </p:nvSpPr>
        <p:spPr bwMode="auto">
          <a:xfrm>
            <a:off x="428625" y="2071688"/>
            <a:ext cx="8501063" cy="3046412"/>
          </a:xfrm>
          <a:prstGeom prst="rect">
            <a:avLst/>
          </a:prstGeom>
          <a:noFill/>
          <a:ln w="9525">
            <a:noFill/>
            <a:miter lim="800000"/>
            <a:headEnd/>
            <a:tailEnd/>
          </a:ln>
        </p:spPr>
        <p:txBody>
          <a:bodyPr>
            <a:spAutoFit/>
          </a:bodyPr>
          <a:lstStyle/>
          <a:p>
            <a:pPr>
              <a:buFont typeface="Arial" charset="0"/>
              <a:buChar char="•"/>
            </a:pPr>
            <a:r>
              <a:rPr lang="es-ES" sz="2400" b="1">
                <a:latin typeface="Calibri" pitchFamily="34" charset="0"/>
              </a:rPr>
              <a:t> Elaboración  del   PMI   </a:t>
            </a:r>
          </a:p>
          <a:p>
            <a:r>
              <a:rPr lang="es-ES" sz="2400" b="1">
                <a:latin typeface="Calibri" pitchFamily="34" charset="0"/>
              </a:rPr>
              <a:t>-- Formulación    de  objetivos </a:t>
            </a:r>
          </a:p>
          <a:p>
            <a:r>
              <a:rPr lang="es-ES" sz="2400" b="1">
                <a:latin typeface="Calibri" pitchFamily="34" charset="0"/>
              </a:rPr>
              <a:t>-- Formulación  de metas</a:t>
            </a:r>
          </a:p>
          <a:p>
            <a:r>
              <a:rPr lang="es-ES" sz="2400" b="1">
                <a:latin typeface="Calibri" pitchFamily="34" charset="0"/>
              </a:rPr>
              <a:t>-- Definición de  indicadores  </a:t>
            </a:r>
          </a:p>
          <a:p>
            <a:r>
              <a:rPr lang="es-ES" sz="2400" b="1">
                <a:latin typeface="Calibri" pitchFamily="34" charset="0"/>
              </a:rPr>
              <a:t>--  Definición  de  actividades  y  sus  responsables</a:t>
            </a:r>
          </a:p>
          <a:p>
            <a:r>
              <a:rPr lang="es-ES" sz="2400" b="1">
                <a:latin typeface="Calibri" pitchFamily="34" charset="0"/>
              </a:rPr>
              <a:t>-- Elaboración   de  cronograma  de  actividades</a:t>
            </a:r>
          </a:p>
          <a:p>
            <a:r>
              <a:rPr lang="es-ES" sz="2400" b="1">
                <a:latin typeface="Calibri" pitchFamily="34" charset="0"/>
              </a:rPr>
              <a:t>--  Definición  de    recursos</a:t>
            </a:r>
          </a:p>
          <a:p>
            <a:r>
              <a:rPr lang="es-ES" sz="2400" b="1">
                <a:latin typeface="Calibri" pitchFamily="34" charset="0"/>
              </a:rPr>
              <a:t>--  Divulgación  del  plan  de  mejoramiento </a:t>
            </a:r>
          </a:p>
        </p:txBody>
      </p:sp>
      <p:sp>
        <p:nvSpPr>
          <p:cNvPr id="28674" name="3 CuadroTexto"/>
          <p:cNvSpPr txBox="1">
            <a:spLocks noChangeArrowheads="1"/>
          </p:cNvSpPr>
          <p:nvPr/>
        </p:nvSpPr>
        <p:spPr bwMode="auto">
          <a:xfrm>
            <a:off x="357188" y="188913"/>
            <a:ext cx="8572500" cy="954087"/>
          </a:xfrm>
          <a:prstGeom prst="rect">
            <a:avLst/>
          </a:prstGeom>
          <a:noFill/>
          <a:ln w="9525">
            <a:noFill/>
            <a:miter lim="800000"/>
            <a:headEnd/>
            <a:tailEnd/>
          </a:ln>
        </p:spPr>
        <p:txBody>
          <a:bodyPr>
            <a:spAutoFit/>
          </a:bodyPr>
          <a:lstStyle/>
          <a:p>
            <a:pPr algn="just"/>
            <a:r>
              <a:rPr lang="es-ES" sz="2800" b="1">
                <a:latin typeface="Calibri" pitchFamily="34" charset="0"/>
              </a:rPr>
              <a:t>3. RESIGNIFICACIÓN  DEL  PEI, AUTOEVALUACIÓN  INSTITUCIONAL  Y  PMI  </a:t>
            </a:r>
          </a:p>
        </p:txBody>
      </p:sp>
      <p:pic>
        <p:nvPicPr>
          <p:cNvPr id="28675" name="Picture 2" descr="LOGO FINAL"/>
          <p:cNvPicPr>
            <a:picLocks noChangeAspect="1" noChangeArrowheads="1"/>
          </p:cNvPicPr>
          <p:nvPr/>
        </p:nvPicPr>
        <p:blipFill>
          <a:blip r:embed="rId2"/>
          <a:srcRect/>
          <a:stretch>
            <a:fillRect/>
          </a:stretch>
        </p:blipFill>
        <p:spPr bwMode="auto">
          <a:xfrm>
            <a:off x="7462838" y="700088"/>
            <a:ext cx="966787" cy="800100"/>
          </a:xfrm>
          <a:prstGeom prst="rect">
            <a:avLst/>
          </a:prstGeom>
          <a:noFill/>
          <a:ln w="9525">
            <a:noFill/>
            <a:miter lim="800000"/>
            <a:headEnd/>
            <a:tailEnd/>
          </a:ln>
        </p:spPr>
      </p:pic>
      <p:sp>
        <p:nvSpPr>
          <p:cNvPr id="28676" name="5 CuadroTexto"/>
          <p:cNvSpPr txBox="1">
            <a:spLocks noChangeArrowheads="1"/>
          </p:cNvSpPr>
          <p:nvPr/>
        </p:nvSpPr>
        <p:spPr bwMode="auto">
          <a:xfrm>
            <a:off x="357188" y="1404938"/>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Rectángulo"/>
          <p:cNvSpPr>
            <a:spLocks noChangeArrowheads="1"/>
          </p:cNvSpPr>
          <p:nvPr/>
        </p:nvSpPr>
        <p:spPr bwMode="auto">
          <a:xfrm>
            <a:off x="285750" y="2643188"/>
            <a:ext cx="8429625" cy="3140075"/>
          </a:xfrm>
          <a:prstGeom prst="rect">
            <a:avLst/>
          </a:prstGeom>
          <a:noFill/>
          <a:ln w="9525">
            <a:noFill/>
            <a:miter lim="800000"/>
            <a:headEnd/>
            <a:tailEnd/>
          </a:ln>
        </p:spPr>
        <p:txBody>
          <a:bodyPr>
            <a:spAutoFit/>
          </a:bodyPr>
          <a:lstStyle/>
          <a:p>
            <a:pPr>
              <a:buFont typeface="Arial" charset="0"/>
              <a:buChar char="•"/>
            </a:pPr>
            <a:r>
              <a:rPr lang="es-ES" b="1">
                <a:latin typeface="Calibri" pitchFamily="34" charset="0"/>
              </a:rPr>
              <a:t> Seguimiento   y  evaluación</a:t>
            </a:r>
          </a:p>
          <a:p>
            <a:endParaRPr lang="es-ES" b="1">
              <a:latin typeface="Calibri" pitchFamily="34" charset="0"/>
            </a:endParaRPr>
          </a:p>
          <a:p>
            <a:r>
              <a:rPr lang="es-ES" b="1">
                <a:latin typeface="Calibri" pitchFamily="34" charset="0"/>
              </a:rPr>
              <a:t>-- Montaje del  sistema  de  seguimiento </a:t>
            </a:r>
          </a:p>
          <a:p>
            <a:r>
              <a:rPr lang="es-ES" b="1">
                <a:latin typeface="Calibri" pitchFamily="34" charset="0"/>
              </a:rPr>
              <a:t>-- Revisión  del  cumplimiento  de los  objetivos   y  metas   del  PMI</a:t>
            </a:r>
          </a:p>
          <a:p>
            <a:r>
              <a:rPr lang="es-ES" b="1">
                <a:latin typeface="Calibri" pitchFamily="34" charset="0"/>
              </a:rPr>
              <a:t>-- Evaluación  del  plan de mejoramiento </a:t>
            </a:r>
          </a:p>
          <a:p>
            <a:r>
              <a:rPr lang="es-ES" b="1">
                <a:latin typeface="Calibri" pitchFamily="34" charset="0"/>
              </a:rPr>
              <a:t>-- Comunicación de los  resultados  de  la  evaluación del  PMI</a:t>
            </a:r>
          </a:p>
          <a:p>
            <a:endParaRPr lang="es-ES" b="1">
              <a:latin typeface="Calibri" pitchFamily="34" charset="0"/>
            </a:endParaRPr>
          </a:p>
          <a:p>
            <a:endParaRPr lang="es-ES" b="1">
              <a:latin typeface="Calibri" pitchFamily="34" charset="0"/>
            </a:endParaRPr>
          </a:p>
          <a:p>
            <a:endParaRPr lang="es-ES" b="1">
              <a:latin typeface="Calibri" pitchFamily="34" charset="0"/>
            </a:endParaRPr>
          </a:p>
          <a:p>
            <a:endParaRPr lang="es-ES" b="1">
              <a:latin typeface="Calibri" pitchFamily="34" charset="0"/>
            </a:endParaRPr>
          </a:p>
          <a:p>
            <a:r>
              <a:rPr lang="es-ES" b="1">
                <a:latin typeface="Calibri" pitchFamily="34" charset="0"/>
              </a:rPr>
              <a:t> </a:t>
            </a:r>
          </a:p>
        </p:txBody>
      </p:sp>
      <p:sp>
        <p:nvSpPr>
          <p:cNvPr id="29698" name="2 Rectángulo"/>
          <p:cNvSpPr>
            <a:spLocks noChangeArrowheads="1"/>
          </p:cNvSpPr>
          <p:nvPr/>
        </p:nvSpPr>
        <p:spPr bwMode="auto">
          <a:xfrm>
            <a:off x="357188" y="4559300"/>
            <a:ext cx="8143875" cy="369888"/>
          </a:xfrm>
          <a:prstGeom prst="rect">
            <a:avLst/>
          </a:prstGeom>
          <a:noFill/>
          <a:ln w="9525">
            <a:noFill/>
            <a:miter lim="800000"/>
            <a:headEnd/>
            <a:tailEnd/>
          </a:ln>
        </p:spPr>
        <p:txBody>
          <a:bodyPr>
            <a:spAutoFit/>
          </a:bodyPr>
          <a:lstStyle/>
          <a:p>
            <a:pPr>
              <a:buFont typeface="Arial" charset="0"/>
              <a:buChar char="•"/>
            </a:pPr>
            <a:r>
              <a:rPr lang="es-ES" b="1">
                <a:latin typeface="Calibri" pitchFamily="34" charset="0"/>
              </a:rPr>
              <a:t> Asistencia  técnica  por  parte  de  las  direcciones  de   núcleo </a:t>
            </a:r>
            <a:endParaRPr lang="es-ES">
              <a:latin typeface="Calibri" pitchFamily="34" charset="0"/>
            </a:endParaRPr>
          </a:p>
        </p:txBody>
      </p:sp>
      <p:sp>
        <p:nvSpPr>
          <p:cNvPr id="29699" name="3 CuadroTexto"/>
          <p:cNvSpPr txBox="1">
            <a:spLocks noChangeArrowheads="1"/>
          </p:cNvSpPr>
          <p:nvPr/>
        </p:nvSpPr>
        <p:spPr bwMode="auto">
          <a:xfrm>
            <a:off x="71438" y="1857375"/>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
        <p:nvSpPr>
          <p:cNvPr id="29700" name="4 CuadroTexto"/>
          <p:cNvSpPr txBox="1">
            <a:spLocks noChangeArrowheads="1"/>
          </p:cNvSpPr>
          <p:nvPr/>
        </p:nvSpPr>
        <p:spPr bwMode="auto">
          <a:xfrm>
            <a:off x="357188" y="188913"/>
            <a:ext cx="8572500" cy="954087"/>
          </a:xfrm>
          <a:prstGeom prst="rect">
            <a:avLst/>
          </a:prstGeom>
          <a:noFill/>
          <a:ln w="9525">
            <a:noFill/>
            <a:miter lim="800000"/>
            <a:headEnd/>
            <a:tailEnd/>
          </a:ln>
        </p:spPr>
        <p:txBody>
          <a:bodyPr>
            <a:spAutoFit/>
          </a:bodyPr>
          <a:lstStyle/>
          <a:p>
            <a:pPr algn="just"/>
            <a:r>
              <a:rPr lang="es-ES" sz="2800" b="1">
                <a:latin typeface="Calibri" pitchFamily="34" charset="0"/>
              </a:rPr>
              <a:t>3. RESIGNIFICACIÓN  DEL  PEI, AUTOEVALUACIÓN  INSTITUCIONAL  Y  PMI  </a:t>
            </a:r>
          </a:p>
        </p:txBody>
      </p:sp>
      <p:pic>
        <p:nvPicPr>
          <p:cNvPr id="29701" name="Picture 2" descr="LOGO FINAL"/>
          <p:cNvPicPr>
            <a:picLocks noChangeAspect="1" noChangeArrowheads="1"/>
          </p:cNvPicPr>
          <p:nvPr/>
        </p:nvPicPr>
        <p:blipFill>
          <a:blip r:embed="rId2"/>
          <a:srcRect/>
          <a:stretch>
            <a:fillRect/>
          </a:stretch>
        </p:blipFill>
        <p:spPr bwMode="auto">
          <a:xfrm>
            <a:off x="7462838" y="700088"/>
            <a:ext cx="966787"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Rectángulo"/>
          <p:cNvSpPr>
            <a:spLocks noChangeArrowheads="1"/>
          </p:cNvSpPr>
          <p:nvPr/>
        </p:nvSpPr>
        <p:spPr bwMode="auto">
          <a:xfrm>
            <a:off x="1822450" y="261938"/>
            <a:ext cx="5106988" cy="523875"/>
          </a:xfrm>
          <a:prstGeom prst="rect">
            <a:avLst/>
          </a:prstGeom>
          <a:noFill/>
          <a:ln w="9525">
            <a:noFill/>
            <a:miter lim="800000"/>
            <a:headEnd/>
            <a:tailEnd/>
          </a:ln>
        </p:spPr>
        <p:txBody>
          <a:bodyPr wrap="none">
            <a:spAutoFit/>
          </a:bodyPr>
          <a:lstStyle/>
          <a:p>
            <a:pPr algn="ctr"/>
            <a:r>
              <a:rPr lang="es-ES" sz="2800">
                <a:latin typeface="Calibri" pitchFamily="34" charset="0"/>
              </a:rPr>
              <a:t>4. EVALUACIÓN  DE  DESEMPEÑO </a:t>
            </a:r>
          </a:p>
        </p:txBody>
      </p:sp>
      <p:graphicFrame>
        <p:nvGraphicFramePr>
          <p:cNvPr id="30758" name="Group 38"/>
          <p:cNvGraphicFramePr>
            <a:graphicFrameLocks noGrp="1"/>
          </p:cNvGraphicFramePr>
          <p:nvPr/>
        </p:nvGraphicFramePr>
        <p:xfrm>
          <a:off x="1476375" y="1773238"/>
          <a:ext cx="6096000" cy="2125980"/>
        </p:xfrm>
        <a:graphic>
          <a:graphicData uri="http://schemas.openxmlformats.org/drawingml/2006/table">
            <a:tbl>
              <a:tblPr/>
              <a:tblGrid>
                <a:gridCol w="4619625"/>
                <a:gridCol w="1476375"/>
              </a:tblGrid>
              <a:tr h="37147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rPr>
                        <a:t>EVALUACION ANUAL DE DESEMPEÑO   AÑO  2008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hMerge="1">
                  <a:txBody>
                    <a:bodyPr/>
                    <a:lstStyle/>
                    <a:p>
                      <a:endParaRPr lang="es-ES"/>
                    </a:p>
                  </a:txBody>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 Docentes registrados o procesados en la SEM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349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Directivos docentes registrados o procesados en la SEM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Docentes en periodo de pruebas registrados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Total  registrados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367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bl>
          </a:graphicData>
        </a:graphic>
      </p:graphicFrame>
      <p:pic>
        <p:nvPicPr>
          <p:cNvPr id="30741" name="Picture 2" descr="LOGO FINAL"/>
          <p:cNvPicPr>
            <a:picLocks noChangeAspect="1" noChangeArrowheads="1"/>
          </p:cNvPicPr>
          <p:nvPr/>
        </p:nvPicPr>
        <p:blipFill>
          <a:blip r:embed="rId2"/>
          <a:srcRect/>
          <a:stretch>
            <a:fillRect/>
          </a:stretch>
        </p:blipFill>
        <p:spPr bwMode="auto">
          <a:xfrm>
            <a:off x="7748588" y="142875"/>
            <a:ext cx="966787"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Rectángulo"/>
          <p:cNvSpPr>
            <a:spLocks noChangeArrowheads="1"/>
          </p:cNvSpPr>
          <p:nvPr/>
        </p:nvSpPr>
        <p:spPr bwMode="auto">
          <a:xfrm>
            <a:off x="1822450" y="261938"/>
            <a:ext cx="5106988" cy="523875"/>
          </a:xfrm>
          <a:prstGeom prst="rect">
            <a:avLst/>
          </a:prstGeom>
          <a:noFill/>
          <a:ln w="9525">
            <a:noFill/>
            <a:miter lim="800000"/>
            <a:headEnd/>
            <a:tailEnd/>
          </a:ln>
        </p:spPr>
        <p:txBody>
          <a:bodyPr wrap="none">
            <a:spAutoFit/>
          </a:bodyPr>
          <a:lstStyle/>
          <a:p>
            <a:pPr algn="ctr"/>
            <a:r>
              <a:rPr lang="es-ES" sz="2800">
                <a:latin typeface="Calibri" pitchFamily="34" charset="0"/>
              </a:rPr>
              <a:t>4. EVALUACIÓN  DE  DESEMPEÑO </a:t>
            </a:r>
          </a:p>
        </p:txBody>
      </p:sp>
      <p:sp>
        <p:nvSpPr>
          <p:cNvPr id="31746" name="2 CuadroTexto"/>
          <p:cNvSpPr txBox="1">
            <a:spLocks noChangeArrowheads="1"/>
          </p:cNvSpPr>
          <p:nvPr/>
        </p:nvSpPr>
        <p:spPr bwMode="auto">
          <a:xfrm>
            <a:off x="357188" y="1260475"/>
            <a:ext cx="8572500" cy="954088"/>
          </a:xfrm>
          <a:prstGeom prst="rect">
            <a:avLst/>
          </a:prstGeom>
          <a:noFill/>
          <a:ln w="9525">
            <a:noFill/>
            <a:miter lim="800000"/>
            <a:headEnd/>
            <a:tailEnd/>
          </a:ln>
        </p:spPr>
        <p:txBody>
          <a:bodyPr>
            <a:spAutoFit/>
          </a:bodyPr>
          <a:lstStyle/>
          <a:p>
            <a:pPr algn="ctr"/>
            <a:r>
              <a:rPr lang="es-ES" sz="2800" b="1">
                <a:latin typeface="Calibri" pitchFamily="34" charset="0"/>
              </a:rPr>
              <a:t>ACCIONES EJECUTADAS  POR  SECRETARIA  DE  EDUCACIÓN</a:t>
            </a:r>
          </a:p>
        </p:txBody>
      </p:sp>
      <p:sp>
        <p:nvSpPr>
          <p:cNvPr id="31747" name="3 CuadroTexto"/>
          <p:cNvSpPr txBox="1">
            <a:spLocks noChangeArrowheads="1"/>
          </p:cNvSpPr>
          <p:nvPr/>
        </p:nvSpPr>
        <p:spPr bwMode="auto">
          <a:xfrm>
            <a:off x="785813" y="2573338"/>
            <a:ext cx="7715250" cy="1784350"/>
          </a:xfrm>
          <a:prstGeom prst="rect">
            <a:avLst/>
          </a:prstGeom>
          <a:noFill/>
          <a:ln w="9525">
            <a:noFill/>
            <a:miter lim="800000"/>
            <a:headEnd/>
            <a:tailEnd/>
          </a:ln>
        </p:spPr>
        <p:txBody>
          <a:bodyPr>
            <a:spAutoFit/>
          </a:bodyPr>
          <a:lstStyle/>
          <a:p>
            <a:pPr algn="ctr">
              <a:buFont typeface="Arial" charset="0"/>
              <a:buChar char="•"/>
            </a:pPr>
            <a:r>
              <a:rPr lang="es-ES" sz="2800">
                <a:latin typeface="Calibri" pitchFamily="34" charset="0"/>
              </a:rPr>
              <a:t> Identificar las  necesidades  de  formación  de los  docentes  y  directivos  docentes.</a:t>
            </a:r>
          </a:p>
          <a:p>
            <a:endParaRPr lang="es-ES">
              <a:latin typeface="Calibri" pitchFamily="34" charset="0"/>
            </a:endParaRPr>
          </a:p>
          <a:p>
            <a:endParaRPr lang="es-ES">
              <a:latin typeface="Calibri" pitchFamily="34" charset="0"/>
            </a:endParaRPr>
          </a:p>
          <a:p>
            <a:endParaRPr lang="es-ES">
              <a:latin typeface="Calibri" pitchFamily="34" charset="0"/>
            </a:endParaRPr>
          </a:p>
        </p:txBody>
      </p:sp>
      <p:pic>
        <p:nvPicPr>
          <p:cNvPr id="31748" name="Picture 2" descr="LOGO FINAL"/>
          <p:cNvPicPr>
            <a:picLocks noChangeAspect="1" noChangeArrowheads="1"/>
          </p:cNvPicPr>
          <p:nvPr/>
        </p:nvPicPr>
        <p:blipFill>
          <a:blip r:embed="rId2"/>
          <a:srcRect/>
          <a:stretch>
            <a:fillRect/>
          </a:stretch>
        </p:blipFill>
        <p:spPr bwMode="auto">
          <a:xfrm>
            <a:off x="7748588" y="142875"/>
            <a:ext cx="966787"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descr="LOGO FINAL"/>
          <p:cNvPicPr>
            <a:picLocks noChangeAspect="1" noChangeArrowheads="1"/>
          </p:cNvPicPr>
          <p:nvPr/>
        </p:nvPicPr>
        <p:blipFill>
          <a:blip r:embed="rId2"/>
          <a:srcRect/>
          <a:stretch>
            <a:fillRect/>
          </a:stretch>
        </p:blipFill>
        <p:spPr bwMode="auto">
          <a:xfrm>
            <a:off x="7748588" y="142875"/>
            <a:ext cx="966787" cy="800100"/>
          </a:xfrm>
          <a:prstGeom prst="rect">
            <a:avLst/>
          </a:prstGeom>
          <a:noFill/>
          <a:ln w="9525">
            <a:noFill/>
            <a:miter lim="800000"/>
            <a:headEnd/>
            <a:tailEnd/>
          </a:ln>
        </p:spPr>
      </p:pic>
      <p:sp>
        <p:nvSpPr>
          <p:cNvPr id="32770" name="2 Rectángulo"/>
          <p:cNvSpPr>
            <a:spLocks noChangeArrowheads="1"/>
          </p:cNvSpPr>
          <p:nvPr/>
        </p:nvSpPr>
        <p:spPr bwMode="auto">
          <a:xfrm>
            <a:off x="1822450" y="261938"/>
            <a:ext cx="5106988" cy="523875"/>
          </a:xfrm>
          <a:prstGeom prst="rect">
            <a:avLst/>
          </a:prstGeom>
          <a:noFill/>
          <a:ln w="9525">
            <a:noFill/>
            <a:miter lim="800000"/>
            <a:headEnd/>
            <a:tailEnd/>
          </a:ln>
        </p:spPr>
        <p:txBody>
          <a:bodyPr wrap="none">
            <a:spAutoFit/>
          </a:bodyPr>
          <a:lstStyle/>
          <a:p>
            <a:pPr algn="ctr"/>
            <a:r>
              <a:rPr lang="es-ES" sz="2800">
                <a:latin typeface="Calibri" pitchFamily="34" charset="0"/>
              </a:rPr>
              <a:t>4. EVALUACIÓN  DE  DESEMPEÑO </a:t>
            </a:r>
          </a:p>
        </p:txBody>
      </p:sp>
      <p:sp>
        <p:nvSpPr>
          <p:cNvPr id="32771" name="3 CuadroTexto"/>
          <p:cNvSpPr txBox="1">
            <a:spLocks noChangeArrowheads="1"/>
          </p:cNvSpPr>
          <p:nvPr/>
        </p:nvSpPr>
        <p:spPr bwMode="auto">
          <a:xfrm>
            <a:off x="357188" y="1214438"/>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
        <p:nvSpPr>
          <p:cNvPr id="32772" name="4 CuadroTexto"/>
          <p:cNvSpPr txBox="1">
            <a:spLocks noChangeArrowheads="1"/>
          </p:cNvSpPr>
          <p:nvPr/>
        </p:nvSpPr>
        <p:spPr bwMode="auto">
          <a:xfrm>
            <a:off x="714375" y="2000250"/>
            <a:ext cx="7929563" cy="3694113"/>
          </a:xfrm>
          <a:prstGeom prst="rect">
            <a:avLst/>
          </a:prstGeom>
          <a:noFill/>
          <a:ln w="9525">
            <a:noFill/>
            <a:miter lim="800000"/>
            <a:headEnd/>
            <a:tailEnd/>
          </a:ln>
        </p:spPr>
        <p:txBody>
          <a:bodyPr>
            <a:spAutoFit/>
          </a:bodyPr>
          <a:lstStyle/>
          <a:p>
            <a:r>
              <a:rPr lang="es-ES">
                <a:latin typeface="Calibri" pitchFamily="34" charset="0"/>
              </a:rPr>
              <a:t>Con el  rector  acordar  las  contribuciones  individuales  de cada  docente  con el  propósito  de  coordinar  el  proceso  de  seguimiento  y evaluación de los  docentes .</a:t>
            </a:r>
          </a:p>
          <a:p>
            <a:endParaRPr lang="es-ES">
              <a:latin typeface="Calibri" pitchFamily="34" charset="0"/>
            </a:endParaRPr>
          </a:p>
          <a:p>
            <a:pPr algn="just"/>
            <a:r>
              <a:rPr lang="es-ES">
                <a:latin typeface="Calibri" pitchFamily="34" charset="0"/>
              </a:rPr>
              <a:t>En coordinación  con el  rector identificar  desde  la  caracterización   las oportunidades  de mejoramiento  en  los  procesos  administrativos, directivos, académicos  y  comunitarios  para  priorizar  los porcentajes  desde  las  competencias  funcionales  que  se  evaluarán  en los   docentes .</a:t>
            </a:r>
          </a:p>
          <a:p>
            <a:pPr algn="just"/>
            <a:endParaRPr lang="es-ES">
              <a:latin typeface="Calibri" pitchFamily="34" charset="0"/>
            </a:endParaRPr>
          </a:p>
          <a:p>
            <a:pPr algn="just"/>
            <a:r>
              <a:rPr lang="es-ES">
                <a:latin typeface="Calibri" pitchFamily="34" charset="0"/>
              </a:rPr>
              <a:t>En coordinación con el  rector  identificar  desde  la  caracterización institucional  las  competencias  comporta mentales  que  hay   que evaluar  en el   maestro  para  potencializar  los  procesos  de  formación. </a:t>
            </a:r>
          </a:p>
          <a:p>
            <a:pPr algn="just"/>
            <a:endParaRPr lang="es-ES">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Rectángulo"/>
          <p:cNvSpPr>
            <a:spLocks noChangeArrowheads="1"/>
          </p:cNvSpPr>
          <p:nvPr/>
        </p:nvSpPr>
        <p:spPr bwMode="auto">
          <a:xfrm>
            <a:off x="1000125" y="142875"/>
            <a:ext cx="7462838" cy="523875"/>
          </a:xfrm>
          <a:prstGeom prst="rect">
            <a:avLst/>
          </a:prstGeom>
          <a:noFill/>
          <a:ln w="9525">
            <a:noFill/>
            <a:miter lim="800000"/>
            <a:headEnd/>
            <a:tailEnd/>
          </a:ln>
        </p:spPr>
        <p:txBody>
          <a:bodyPr wrap="none">
            <a:spAutoFit/>
          </a:bodyPr>
          <a:lstStyle/>
          <a:p>
            <a:r>
              <a:rPr lang="es-ES" sz="2800">
                <a:latin typeface="Calibri" pitchFamily="34" charset="0"/>
              </a:rPr>
              <a:t>5. FOMENTO  A  LA  INVESTIGACIÓN PEDAGÓGICA</a:t>
            </a:r>
          </a:p>
        </p:txBody>
      </p:sp>
      <p:sp>
        <p:nvSpPr>
          <p:cNvPr id="33794" name="2 CuadroTexto"/>
          <p:cNvSpPr txBox="1">
            <a:spLocks noChangeArrowheads="1"/>
          </p:cNvSpPr>
          <p:nvPr/>
        </p:nvSpPr>
        <p:spPr bwMode="auto">
          <a:xfrm>
            <a:off x="357188" y="831850"/>
            <a:ext cx="8572500" cy="954088"/>
          </a:xfrm>
          <a:prstGeom prst="rect">
            <a:avLst/>
          </a:prstGeom>
          <a:noFill/>
          <a:ln w="9525">
            <a:noFill/>
            <a:miter lim="800000"/>
            <a:headEnd/>
            <a:tailEnd/>
          </a:ln>
        </p:spPr>
        <p:txBody>
          <a:bodyPr>
            <a:spAutoFit/>
          </a:bodyPr>
          <a:lstStyle/>
          <a:p>
            <a:pPr algn="ctr"/>
            <a:r>
              <a:rPr lang="es-ES" sz="2800" b="1">
                <a:latin typeface="Calibri" pitchFamily="34" charset="0"/>
              </a:rPr>
              <a:t>ACCIONES EJECUTADAS  POR  SECRETARIA  DE  EDUCACIÓN</a:t>
            </a:r>
          </a:p>
        </p:txBody>
      </p:sp>
      <p:sp>
        <p:nvSpPr>
          <p:cNvPr id="33795" name="3 CuadroTexto"/>
          <p:cNvSpPr txBox="1">
            <a:spLocks noChangeArrowheads="1"/>
          </p:cNvSpPr>
          <p:nvPr/>
        </p:nvSpPr>
        <p:spPr bwMode="auto">
          <a:xfrm>
            <a:off x="642938" y="2000250"/>
            <a:ext cx="7786687" cy="3046413"/>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a:t>
            </a:r>
            <a:r>
              <a:rPr lang="es-ES" sz="2400">
                <a:latin typeface="Calibri" pitchFamily="34" charset="0"/>
              </a:rPr>
              <a:t>Constitución  del  comité  municipal  de  investigación</a:t>
            </a:r>
          </a:p>
          <a:p>
            <a:pPr>
              <a:buFont typeface="Arial" charset="0"/>
              <a:buChar char="•"/>
            </a:pPr>
            <a:r>
              <a:rPr lang="es-ES" sz="2400">
                <a:latin typeface="Calibri" pitchFamily="34" charset="0"/>
              </a:rPr>
              <a:t>  Reglamentación  interna  del  comité  de  investigación  municipal </a:t>
            </a:r>
          </a:p>
          <a:p>
            <a:pPr>
              <a:buFont typeface="Arial" charset="0"/>
              <a:buChar char="•"/>
            </a:pPr>
            <a:r>
              <a:rPr lang="es-ES" sz="2400">
                <a:latin typeface="Calibri" pitchFamily="34" charset="0"/>
              </a:rPr>
              <a:t>  Definición  de  líneas  de  investigación  en el aula  </a:t>
            </a:r>
          </a:p>
          <a:p>
            <a:pPr>
              <a:buFont typeface="Arial" charset="0"/>
              <a:buChar char="•"/>
            </a:pPr>
            <a:r>
              <a:rPr lang="es-ES" sz="2400">
                <a:latin typeface="Calibri" pitchFamily="34" charset="0"/>
              </a:rPr>
              <a:t>Asistencia  técnica  por parte  del  comité de  investigación municipal  a  los  EE.</a:t>
            </a:r>
          </a:p>
          <a:p>
            <a:pPr>
              <a:buFont typeface="Arial" charset="0"/>
              <a:buChar char="•"/>
            </a:pPr>
            <a:r>
              <a:rPr lang="es-ES" sz="2400">
                <a:latin typeface="Calibri" pitchFamily="34" charset="0"/>
              </a:rPr>
              <a:t> Responsable  del  comité  de  investigación municipal : LUCY  MENDOZA          MUTTON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4"/>
          <p:cNvSpPr>
            <a:spLocks noChangeArrowheads="1"/>
          </p:cNvSpPr>
          <p:nvPr/>
        </p:nvSpPr>
        <p:spPr bwMode="auto">
          <a:xfrm>
            <a:off x="1692275" y="692150"/>
            <a:ext cx="6335713" cy="1800225"/>
          </a:xfrm>
          <a:prstGeom prst="rect">
            <a:avLst/>
          </a:prstGeom>
          <a:noFill/>
          <a:ln w="9525">
            <a:noFill/>
            <a:miter lim="800000"/>
            <a:headEnd/>
            <a:tailEnd/>
          </a:ln>
        </p:spPr>
        <p:txBody>
          <a:bodyPr>
            <a:spAutoFit/>
          </a:bodyPr>
          <a:lstStyle/>
          <a:p>
            <a:pPr algn="ctr"/>
            <a:r>
              <a:rPr lang="es-ES" sz="2800" i="1">
                <a:latin typeface="Monotype Corsiva" pitchFamily="66" charset="0"/>
              </a:rPr>
              <a:t>República De Colombia</a:t>
            </a:r>
            <a:endParaRPr lang="es-ES" sz="2800">
              <a:latin typeface="Monotype Corsiva" pitchFamily="66" charset="0"/>
            </a:endParaRPr>
          </a:p>
          <a:p>
            <a:pPr algn="ctr"/>
            <a:r>
              <a:rPr lang="es-ES" sz="2800" i="1">
                <a:latin typeface="Monotype Corsiva" pitchFamily="66" charset="0"/>
              </a:rPr>
              <a:t>Departamento de Sucre</a:t>
            </a:r>
            <a:endParaRPr lang="es-ES" sz="2800">
              <a:latin typeface="Monotype Corsiva" pitchFamily="66" charset="0"/>
            </a:endParaRPr>
          </a:p>
          <a:p>
            <a:pPr algn="ctr"/>
            <a:r>
              <a:rPr lang="es-ES" sz="2800" i="1">
                <a:latin typeface="Monotype Corsiva" pitchFamily="66" charset="0"/>
              </a:rPr>
              <a:t>Municipio de Sincelejo</a:t>
            </a:r>
            <a:endParaRPr lang="es-ES" sz="2800">
              <a:latin typeface="Monotype Corsiva" pitchFamily="66" charset="0"/>
            </a:endParaRPr>
          </a:p>
          <a:p>
            <a:pPr algn="ctr"/>
            <a:r>
              <a:rPr lang="es-ES" sz="2800" b="1" i="1">
                <a:latin typeface="Monotype Corsiva" pitchFamily="66" charset="0"/>
              </a:rPr>
              <a:t>Secretaría de Educación y Cultura Municipal</a:t>
            </a:r>
          </a:p>
        </p:txBody>
      </p:sp>
      <p:sp>
        <p:nvSpPr>
          <p:cNvPr id="46085" name="Rectangle 5"/>
          <p:cNvSpPr>
            <a:spLocks noChangeArrowheads="1"/>
          </p:cNvSpPr>
          <p:nvPr/>
        </p:nvSpPr>
        <p:spPr bwMode="auto">
          <a:xfrm>
            <a:off x="619125" y="2708275"/>
            <a:ext cx="7769225" cy="946150"/>
          </a:xfrm>
          <a:prstGeom prst="rect">
            <a:avLst/>
          </a:prstGeom>
          <a:noFill/>
          <a:ln w="9525">
            <a:noFill/>
            <a:miter lim="800000"/>
            <a:headEnd/>
            <a:tailEnd/>
          </a:ln>
          <a:effectLst/>
        </p:spPr>
        <p:txBody>
          <a:bodyPr>
            <a:spAutoFit/>
          </a:bodyPr>
          <a:lstStyle/>
          <a:p>
            <a:pPr algn="ctr">
              <a:defRPr/>
            </a:pPr>
            <a:r>
              <a:rPr lang="es-MX" sz="2800" b="1">
                <a:effectLst>
                  <a:outerShdw blurRad="38100" dist="38100" dir="2700000" algn="tl">
                    <a:srgbClr val="FFFFFF"/>
                  </a:outerShdw>
                </a:effectLst>
              </a:rPr>
              <a:t>SOCIALIZACIÓN  PRUEBA ICFES 2009 Y SU ESTRATEGIA DE   MEJORAMIENTO  </a:t>
            </a:r>
            <a:endParaRPr lang="es-ES" sz="2800" b="1">
              <a:effectLst>
                <a:outerShdw blurRad="38100" dist="38100" dir="2700000" algn="tl">
                  <a:srgbClr val="FFFFFF"/>
                </a:outerShdw>
              </a:effectLst>
            </a:endParaRPr>
          </a:p>
        </p:txBody>
      </p:sp>
      <p:sp>
        <p:nvSpPr>
          <p:cNvPr id="16387" name="Rectangle 6"/>
          <p:cNvSpPr>
            <a:spLocks noChangeArrowheads="1"/>
          </p:cNvSpPr>
          <p:nvPr/>
        </p:nvSpPr>
        <p:spPr bwMode="auto">
          <a:xfrm rot="10829436" flipV="1">
            <a:off x="1254125" y="3776663"/>
            <a:ext cx="6338888" cy="519112"/>
          </a:xfrm>
          <a:prstGeom prst="rect">
            <a:avLst/>
          </a:prstGeom>
          <a:noFill/>
          <a:ln w="9525">
            <a:noFill/>
            <a:miter lim="800000"/>
            <a:headEnd/>
            <a:tailEnd/>
          </a:ln>
        </p:spPr>
        <p:txBody>
          <a:bodyPr>
            <a:spAutoFit/>
          </a:bodyPr>
          <a:lstStyle/>
          <a:p>
            <a:pPr algn="ctr"/>
            <a:r>
              <a:rPr lang="es-CO" sz="2800" i="1">
                <a:solidFill>
                  <a:srgbClr val="C00000"/>
                </a:solidFill>
                <a:latin typeface="Mistral" pitchFamily="66" charset="0"/>
              </a:rPr>
              <a:t>TRABAJAMOS  EN  EQUIPO  POR  SINCELEJO</a:t>
            </a:r>
            <a:endParaRPr lang="es-ES" sz="2800" i="1">
              <a:solidFill>
                <a:srgbClr val="C00000"/>
              </a:solidFill>
              <a:latin typeface="Mistral" pitchFamily="66" charset="0"/>
            </a:endParaRPr>
          </a:p>
        </p:txBody>
      </p:sp>
      <p:sp>
        <p:nvSpPr>
          <p:cNvPr id="16388" name="Rectangle 7"/>
          <p:cNvSpPr>
            <a:spLocks noChangeArrowheads="1"/>
          </p:cNvSpPr>
          <p:nvPr/>
        </p:nvSpPr>
        <p:spPr bwMode="auto">
          <a:xfrm>
            <a:off x="2411413" y="5368925"/>
            <a:ext cx="5113337" cy="822325"/>
          </a:xfrm>
          <a:prstGeom prst="rect">
            <a:avLst/>
          </a:prstGeom>
          <a:noFill/>
          <a:ln w="9525">
            <a:noFill/>
            <a:miter lim="800000"/>
            <a:headEnd/>
            <a:tailEnd/>
          </a:ln>
        </p:spPr>
        <p:txBody>
          <a:bodyPr>
            <a:spAutoFit/>
          </a:bodyPr>
          <a:lstStyle/>
          <a:p>
            <a:r>
              <a:rPr lang="es-CO" sz="2400" b="1"/>
              <a:t>SINCELEJO, NOVIEMBRE  17 DE 2009</a:t>
            </a:r>
            <a:endParaRPr lang="es-ES" sz="2400" b="1"/>
          </a:p>
        </p:txBody>
      </p:sp>
      <p:pic>
        <p:nvPicPr>
          <p:cNvPr id="16389" name="Picture 2" descr="LOGO FINAL"/>
          <p:cNvPicPr>
            <a:picLocks noChangeAspect="1" noChangeArrowheads="1"/>
          </p:cNvPicPr>
          <p:nvPr/>
        </p:nvPicPr>
        <p:blipFill>
          <a:blip r:embed="rId2"/>
          <a:srcRect/>
          <a:stretch>
            <a:fillRect/>
          </a:stretch>
        </p:blipFill>
        <p:spPr bwMode="auto">
          <a:xfrm>
            <a:off x="7451725" y="836613"/>
            <a:ext cx="966788"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1 CuadroTexto"/>
          <p:cNvSpPr txBox="1">
            <a:spLocks noChangeArrowheads="1"/>
          </p:cNvSpPr>
          <p:nvPr/>
        </p:nvSpPr>
        <p:spPr bwMode="auto">
          <a:xfrm>
            <a:off x="214313" y="762000"/>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
        <p:nvSpPr>
          <p:cNvPr id="34818" name="2 CuadroTexto"/>
          <p:cNvSpPr txBox="1">
            <a:spLocks noChangeArrowheads="1"/>
          </p:cNvSpPr>
          <p:nvPr/>
        </p:nvSpPr>
        <p:spPr bwMode="auto">
          <a:xfrm>
            <a:off x="571500" y="1673225"/>
            <a:ext cx="8072438" cy="3970338"/>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Constitución   del  comité  de investigación  institucional  </a:t>
            </a:r>
          </a:p>
          <a:p>
            <a:endParaRPr lang="es-ES">
              <a:latin typeface="Calibri" pitchFamily="34" charset="0"/>
            </a:endParaRPr>
          </a:p>
          <a:p>
            <a:pPr>
              <a:buFont typeface="Arial" charset="0"/>
              <a:buChar char="•"/>
            </a:pPr>
            <a:r>
              <a:rPr lang="es-ES">
                <a:latin typeface="Calibri" pitchFamily="34" charset="0"/>
              </a:rPr>
              <a:t> Definir  los  espacios   de  encuentros  del  comité  dentro  de  la  jornada  laboral  del  docente </a:t>
            </a:r>
          </a:p>
          <a:p>
            <a:pPr>
              <a:buFont typeface="Arial" charset="0"/>
              <a:buChar char="•"/>
            </a:pPr>
            <a:endParaRPr lang="es-ES">
              <a:latin typeface="Calibri" pitchFamily="34" charset="0"/>
            </a:endParaRPr>
          </a:p>
          <a:p>
            <a:pPr>
              <a:buFont typeface="Arial" charset="0"/>
              <a:buChar char="•"/>
            </a:pPr>
            <a:r>
              <a:rPr lang="es-ES">
                <a:latin typeface="Calibri" pitchFamily="34" charset="0"/>
              </a:rPr>
              <a:t> Identificar  necesidades  de  investigación  dentro  de  las  líneas  definidas    por el  comité  municipal  de  investigación</a:t>
            </a:r>
          </a:p>
          <a:p>
            <a:endParaRPr lang="es-ES">
              <a:latin typeface="Calibri" pitchFamily="34" charset="0"/>
            </a:endParaRPr>
          </a:p>
          <a:p>
            <a:endParaRPr lang="es-ES">
              <a:latin typeface="Calibri" pitchFamily="34" charset="0"/>
            </a:endParaRPr>
          </a:p>
          <a:p>
            <a:pPr>
              <a:buFont typeface="Arial" charset="0"/>
              <a:buChar char="•"/>
            </a:pPr>
            <a:r>
              <a:rPr lang="es-ES">
                <a:latin typeface="Calibri" pitchFamily="34" charset="0"/>
              </a:rPr>
              <a:t> Fortalecer  la  redes   de  aprendizaje  desde   las  diferentes  disciplinas  </a:t>
            </a:r>
          </a:p>
          <a:p>
            <a:endParaRPr lang="es-ES">
              <a:latin typeface="Calibri" pitchFamily="34" charset="0"/>
            </a:endParaRPr>
          </a:p>
          <a:p>
            <a:endParaRPr lang="es-ES">
              <a:latin typeface="Calibri" pitchFamily="34" charset="0"/>
            </a:endParaRPr>
          </a:p>
          <a:p>
            <a:r>
              <a:rPr lang="es-ES">
                <a:latin typeface="Calibri" pitchFamily="34" charset="0"/>
              </a:rPr>
              <a:t> </a:t>
            </a:r>
          </a:p>
          <a:p>
            <a:endParaRPr lang="es-ES">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2 CuadroTexto"/>
          <p:cNvSpPr txBox="1">
            <a:spLocks noChangeArrowheads="1"/>
          </p:cNvSpPr>
          <p:nvPr/>
        </p:nvSpPr>
        <p:spPr bwMode="auto">
          <a:xfrm>
            <a:off x="1143000" y="273050"/>
            <a:ext cx="7643813" cy="461963"/>
          </a:xfrm>
          <a:prstGeom prst="rect">
            <a:avLst/>
          </a:prstGeom>
          <a:noFill/>
          <a:ln w="9525">
            <a:noFill/>
            <a:miter lim="800000"/>
            <a:headEnd/>
            <a:tailEnd/>
          </a:ln>
        </p:spPr>
        <p:txBody>
          <a:bodyPr>
            <a:spAutoFit/>
          </a:bodyPr>
          <a:lstStyle/>
          <a:p>
            <a:pPr algn="ctr"/>
            <a:r>
              <a:rPr lang="es-ES" sz="2400">
                <a:latin typeface="Calibri" pitchFamily="34" charset="0"/>
              </a:rPr>
              <a:t>6. TRANSVERSALIAD  DE LOS  PROYECTOS  DE  LEY    </a:t>
            </a:r>
          </a:p>
        </p:txBody>
      </p:sp>
      <p:sp>
        <p:nvSpPr>
          <p:cNvPr id="35842" name="3 CuadroTexto"/>
          <p:cNvSpPr txBox="1">
            <a:spLocks noChangeArrowheads="1"/>
          </p:cNvSpPr>
          <p:nvPr/>
        </p:nvSpPr>
        <p:spPr bwMode="auto">
          <a:xfrm>
            <a:off x="357188" y="831850"/>
            <a:ext cx="8572500" cy="954088"/>
          </a:xfrm>
          <a:prstGeom prst="rect">
            <a:avLst/>
          </a:prstGeom>
          <a:noFill/>
          <a:ln w="9525">
            <a:noFill/>
            <a:miter lim="800000"/>
            <a:headEnd/>
            <a:tailEnd/>
          </a:ln>
        </p:spPr>
        <p:txBody>
          <a:bodyPr>
            <a:spAutoFit/>
          </a:bodyPr>
          <a:lstStyle/>
          <a:p>
            <a:pPr algn="ctr"/>
            <a:r>
              <a:rPr lang="es-ES" sz="2800" b="1">
                <a:latin typeface="Calibri" pitchFamily="34" charset="0"/>
              </a:rPr>
              <a:t>ACCIONES EJECUTADAS  POR  SECRETARIA  DE  EDUCACIÓN</a:t>
            </a:r>
          </a:p>
        </p:txBody>
      </p:sp>
      <p:sp>
        <p:nvSpPr>
          <p:cNvPr id="35843" name="4 Rectángulo"/>
          <p:cNvSpPr>
            <a:spLocks noChangeArrowheads="1"/>
          </p:cNvSpPr>
          <p:nvPr/>
        </p:nvSpPr>
        <p:spPr bwMode="auto">
          <a:xfrm>
            <a:off x="500063" y="2071688"/>
            <a:ext cx="8001000" cy="461962"/>
          </a:xfrm>
          <a:prstGeom prst="rect">
            <a:avLst/>
          </a:prstGeom>
          <a:noFill/>
          <a:ln w="9525">
            <a:noFill/>
            <a:miter lim="800000"/>
            <a:headEnd/>
            <a:tailEnd/>
          </a:ln>
        </p:spPr>
        <p:txBody>
          <a:bodyPr>
            <a:spAutoFit/>
          </a:bodyPr>
          <a:lstStyle/>
          <a:p>
            <a:pPr algn="just">
              <a:buFont typeface="Arial" charset="0"/>
              <a:buChar char="•"/>
            </a:pPr>
            <a:r>
              <a:rPr lang="es-ES" sz="2400">
                <a:latin typeface="Calibri" pitchFamily="34" charset="0"/>
              </a:rPr>
              <a:t>Seguimiento  al  programa  en  su  formulación  y  desarrollo </a:t>
            </a:r>
          </a:p>
        </p:txBody>
      </p:sp>
      <p:sp>
        <p:nvSpPr>
          <p:cNvPr id="35844" name="6 CuadroTexto"/>
          <p:cNvSpPr txBox="1">
            <a:spLocks noChangeArrowheads="1"/>
          </p:cNvSpPr>
          <p:nvPr/>
        </p:nvSpPr>
        <p:spPr bwMode="auto">
          <a:xfrm>
            <a:off x="0" y="3429000"/>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
        <p:nvSpPr>
          <p:cNvPr id="35845" name="7 Rectángulo"/>
          <p:cNvSpPr>
            <a:spLocks noChangeArrowheads="1"/>
          </p:cNvSpPr>
          <p:nvPr/>
        </p:nvSpPr>
        <p:spPr bwMode="auto">
          <a:xfrm>
            <a:off x="652463" y="3929063"/>
            <a:ext cx="8001000" cy="369887"/>
          </a:xfrm>
          <a:prstGeom prst="rect">
            <a:avLst/>
          </a:prstGeom>
          <a:noFill/>
          <a:ln w="9525">
            <a:noFill/>
            <a:miter lim="800000"/>
            <a:headEnd/>
            <a:tailEnd/>
          </a:ln>
        </p:spPr>
        <p:txBody>
          <a:bodyPr>
            <a:spAutoFit/>
          </a:bodyPr>
          <a:lstStyle/>
          <a:p>
            <a:pPr algn="just"/>
            <a:r>
              <a:rPr lang="es-ES">
                <a:latin typeface="Calibri" pitchFamily="34" charset="0"/>
              </a:rPr>
              <a:t>   </a:t>
            </a:r>
          </a:p>
        </p:txBody>
      </p:sp>
      <p:sp>
        <p:nvSpPr>
          <p:cNvPr id="35846" name="8 Rectángulo"/>
          <p:cNvSpPr>
            <a:spLocks noChangeArrowheads="1"/>
          </p:cNvSpPr>
          <p:nvPr/>
        </p:nvSpPr>
        <p:spPr bwMode="auto">
          <a:xfrm>
            <a:off x="571500" y="2428875"/>
            <a:ext cx="8001000" cy="461963"/>
          </a:xfrm>
          <a:prstGeom prst="rect">
            <a:avLst/>
          </a:prstGeom>
          <a:noFill/>
          <a:ln w="9525">
            <a:noFill/>
            <a:miter lim="800000"/>
            <a:headEnd/>
            <a:tailEnd/>
          </a:ln>
        </p:spPr>
        <p:txBody>
          <a:bodyPr>
            <a:spAutoFit/>
          </a:bodyPr>
          <a:lstStyle/>
          <a:p>
            <a:pPr algn="just">
              <a:buFont typeface="Arial" charset="0"/>
              <a:buChar char="•"/>
            </a:pPr>
            <a:r>
              <a:rPr lang="es-ES" sz="2400">
                <a:latin typeface="Calibri" pitchFamily="34" charset="0"/>
              </a:rPr>
              <a:t>El  100 %   tienen  formulados  los  proyectos  de  ley  </a:t>
            </a:r>
          </a:p>
        </p:txBody>
      </p:sp>
      <p:sp>
        <p:nvSpPr>
          <p:cNvPr id="35847" name="9 Rectángulo"/>
          <p:cNvSpPr>
            <a:spLocks noChangeArrowheads="1"/>
          </p:cNvSpPr>
          <p:nvPr/>
        </p:nvSpPr>
        <p:spPr bwMode="auto">
          <a:xfrm>
            <a:off x="571500" y="2773363"/>
            <a:ext cx="8001000" cy="830262"/>
          </a:xfrm>
          <a:prstGeom prst="rect">
            <a:avLst/>
          </a:prstGeom>
          <a:noFill/>
          <a:ln w="9525">
            <a:noFill/>
            <a:miter lim="800000"/>
            <a:headEnd/>
            <a:tailEnd/>
          </a:ln>
        </p:spPr>
        <p:txBody>
          <a:bodyPr>
            <a:spAutoFit/>
          </a:bodyPr>
          <a:lstStyle/>
          <a:p>
            <a:pPr algn="just">
              <a:buFont typeface="Arial" charset="0"/>
              <a:buChar char="•"/>
            </a:pPr>
            <a:r>
              <a:rPr lang="es-ES" sz="2400">
                <a:latin typeface="Calibri" pitchFamily="34" charset="0"/>
              </a:rPr>
              <a:t>El  64 %   tiene  una  visión  de  integralidad  y  se  encuentran   articulados al PEI     </a:t>
            </a:r>
          </a:p>
        </p:txBody>
      </p:sp>
      <p:sp>
        <p:nvSpPr>
          <p:cNvPr id="35848" name="10 Rectángulo"/>
          <p:cNvSpPr>
            <a:spLocks noChangeArrowheads="1"/>
          </p:cNvSpPr>
          <p:nvPr/>
        </p:nvSpPr>
        <p:spPr bwMode="auto">
          <a:xfrm>
            <a:off x="571500" y="3916363"/>
            <a:ext cx="8001000" cy="1570037"/>
          </a:xfrm>
          <a:prstGeom prst="rect">
            <a:avLst/>
          </a:prstGeom>
          <a:noFill/>
          <a:ln w="9525">
            <a:noFill/>
            <a:miter lim="800000"/>
            <a:headEnd/>
            <a:tailEnd/>
          </a:ln>
        </p:spPr>
        <p:txBody>
          <a:bodyPr>
            <a:spAutoFit/>
          </a:bodyPr>
          <a:lstStyle/>
          <a:p>
            <a:pPr algn="just">
              <a:buFont typeface="Arial" charset="0"/>
              <a:buChar char="•"/>
            </a:pPr>
            <a:r>
              <a:rPr lang="es-ES" sz="2400">
                <a:latin typeface="Calibri" pitchFamily="34" charset="0"/>
              </a:rPr>
              <a:t>Formulación de los  proyectos  con una  visión integral   en  los  procesos  de  formación  de los  estudiantes.</a:t>
            </a:r>
          </a:p>
          <a:p>
            <a:pPr algn="just">
              <a:buFont typeface="Arial" charset="0"/>
              <a:buChar char="•"/>
            </a:pPr>
            <a:endParaRPr lang="es-ES" sz="2400">
              <a:latin typeface="Calibri" pitchFamily="34" charset="0"/>
            </a:endParaRPr>
          </a:p>
          <a:p>
            <a:pPr algn="just">
              <a:buFont typeface="Arial" charset="0"/>
              <a:buChar char="•"/>
            </a:pPr>
            <a:r>
              <a:rPr lang="es-ES" sz="2400">
                <a:latin typeface="Calibri" pitchFamily="34" charset="0"/>
              </a:rPr>
              <a:t>Articulación y  transversaliad  de los  proyectos  al  PEI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1 CuadroTexto"/>
          <p:cNvSpPr txBox="1">
            <a:spLocks noChangeArrowheads="1"/>
          </p:cNvSpPr>
          <p:nvPr/>
        </p:nvSpPr>
        <p:spPr bwMode="auto">
          <a:xfrm>
            <a:off x="2571750" y="190500"/>
            <a:ext cx="4286250" cy="523875"/>
          </a:xfrm>
          <a:prstGeom prst="rect">
            <a:avLst/>
          </a:prstGeom>
          <a:noFill/>
          <a:ln w="9525">
            <a:noFill/>
            <a:miter lim="800000"/>
            <a:headEnd/>
            <a:tailEnd/>
          </a:ln>
        </p:spPr>
        <p:txBody>
          <a:bodyPr>
            <a:spAutoFit/>
          </a:bodyPr>
          <a:lstStyle/>
          <a:p>
            <a:r>
              <a:rPr lang="es-ES" sz="2800">
                <a:latin typeface="Calibri" pitchFamily="34" charset="0"/>
              </a:rPr>
              <a:t>7.  FORO   EDUCATIVO  </a:t>
            </a:r>
          </a:p>
        </p:txBody>
      </p:sp>
      <p:sp>
        <p:nvSpPr>
          <p:cNvPr id="36866" name="2 CuadroTexto"/>
          <p:cNvSpPr txBox="1">
            <a:spLocks noChangeArrowheads="1"/>
          </p:cNvSpPr>
          <p:nvPr/>
        </p:nvSpPr>
        <p:spPr bwMode="auto">
          <a:xfrm>
            <a:off x="571500" y="857250"/>
            <a:ext cx="8572500" cy="954088"/>
          </a:xfrm>
          <a:prstGeom prst="rect">
            <a:avLst/>
          </a:prstGeom>
          <a:noFill/>
          <a:ln w="9525">
            <a:noFill/>
            <a:miter lim="800000"/>
            <a:headEnd/>
            <a:tailEnd/>
          </a:ln>
        </p:spPr>
        <p:txBody>
          <a:bodyPr>
            <a:spAutoFit/>
          </a:bodyPr>
          <a:lstStyle/>
          <a:p>
            <a:pPr algn="ctr"/>
            <a:r>
              <a:rPr lang="es-ES" sz="2800" b="1">
                <a:latin typeface="Calibri" pitchFamily="34" charset="0"/>
              </a:rPr>
              <a:t>ACCIONES EJECUTADAS  POR  SECRETARIA  DE  EDUCACIÓN</a:t>
            </a:r>
          </a:p>
        </p:txBody>
      </p:sp>
      <p:sp>
        <p:nvSpPr>
          <p:cNvPr id="36867" name="3 CuadroTexto"/>
          <p:cNvSpPr txBox="1">
            <a:spLocks noChangeArrowheads="1"/>
          </p:cNvSpPr>
          <p:nvPr/>
        </p:nvSpPr>
        <p:spPr bwMode="auto">
          <a:xfrm>
            <a:off x="642938" y="1714500"/>
            <a:ext cx="8072437" cy="646113"/>
          </a:xfrm>
          <a:prstGeom prst="rect">
            <a:avLst/>
          </a:prstGeom>
          <a:noFill/>
          <a:ln w="9525">
            <a:noFill/>
            <a:miter lim="800000"/>
            <a:headEnd/>
            <a:tailEnd/>
          </a:ln>
        </p:spPr>
        <p:txBody>
          <a:bodyPr>
            <a:spAutoFit/>
          </a:bodyPr>
          <a:lstStyle/>
          <a:p>
            <a:r>
              <a:rPr lang="es-ES">
                <a:latin typeface="Calibri" pitchFamily="34" charset="0"/>
              </a:rPr>
              <a:t>Acto  administrativo  donde  se  convocó  la  realización  del  foro  educativo  de  acuerdo  a  la  Ley  115  de 1994.  </a:t>
            </a:r>
          </a:p>
        </p:txBody>
      </p:sp>
      <p:sp>
        <p:nvSpPr>
          <p:cNvPr id="36868" name="4 CuadroTexto"/>
          <p:cNvSpPr txBox="1">
            <a:spLocks noChangeArrowheads="1"/>
          </p:cNvSpPr>
          <p:nvPr/>
        </p:nvSpPr>
        <p:spPr bwMode="auto">
          <a:xfrm>
            <a:off x="642938" y="2451100"/>
            <a:ext cx="7643812" cy="1477963"/>
          </a:xfrm>
          <a:prstGeom prst="rect">
            <a:avLst/>
          </a:prstGeom>
          <a:noFill/>
          <a:ln w="9525">
            <a:noFill/>
            <a:miter lim="800000"/>
            <a:headEnd/>
            <a:tailEnd/>
          </a:ln>
        </p:spPr>
        <p:txBody>
          <a:bodyPr>
            <a:spAutoFit/>
          </a:bodyPr>
          <a:lstStyle/>
          <a:p>
            <a:pPr algn="just"/>
            <a:r>
              <a:rPr lang="es-ES">
                <a:latin typeface="Calibri" pitchFamily="34" charset="0"/>
              </a:rPr>
              <a:t>Convocatoria  a las  EE   por  núcleos  educativos  para  divulgar   criterios  y  lineamientos  nacionales  sobre la  temática  del  foro  educativo.</a:t>
            </a:r>
          </a:p>
          <a:p>
            <a:endParaRPr lang="es-ES">
              <a:latin typeface="Calibri" pitchFamily="34" charset="0"/>
            </a:endParaRPr>
          </a:p>
          <a:p>
            <a:pPr algn="just"/>
            <a:r>
              <a:rPr lang="es-ES">
                <a:latin typeface="Calibri" pitchFamily="34" charset="0"/>
              </a:rPr>
              <a:t>Programación  de los  foros  educativos  institucionales , de núcleos  y  el  X  foro  educativo   municipal    </a:t>
            </a:r>
          </a:p>
        </p:txBody>
      </p:sp>
      <p:sp>
        <p:nvSpPr>
          <p:cNvPr id="36869" name="5 CuadroTexto"/>
          <p:cNvSpPr txBox="1">
            <a:spLocks noChangeArrowheads="1"/>
          </p:cNvSpPr>
          <p:nvPr/>
        </p:nvSpPr>
        <p:spPr bwMode="auto">
          <a:xfrm>
            <a:off x="642938" y="4071938"/>
            <a:ext cx="8072437" cy="646112"/>
          </a:xfrm>
          <a:prstGeom prst="rect">
            <a:avLst/>
          </a:prstGeom>
          <a:noFill/>
          <a:ln w="9525">
            <a:noFill/>
            <a:miter lim="800000"/>
            <a:headEnd/>
            <a:tailEnd/>
          </a:ln>
        </p:spPr>
        <p:txBody>
          <a:bodyPr>
            <a:spAutoFit/>
          </a:bodyPr>
          <a:lstStyle/>
          <a:p>
            <a:pPr algn="just"/>
            <a:r>
              <a:rPr lang="es-ES" dirty="0">
                <a:latin typeface="Calibri" pitchFamily="34" charset="0"/>
              </a:rPr>
              <a:t>Selección  de  la  dos  experiencias  significativas  que  </a:t>
            </a:r>
            <a:r>
              <a:rPr lang="es-ES" dirty="0" smtClean="0">
                <a:latin typeface="Calibri" pitchFamily="34" charset="0"/>
              </a:rPr>
              <a:t>participaron  </a:t>
            </a:r>
            <a:r>
              <a:rPr lang="es-ES" dirty="0">
                <a:latin typeface="Calibri" pitchFamily="34" charset="0"/>
              </a:rPr>
              <a:t>en  el  foro   educativo  nacional  </a:t>
            </a:r>
          </a:p>
        </p:txBody>
      </p:sp>
      <p:sp>
        <p:nvSpPr>
          <p:cNvPr id="36870" name="6 CuadroTexto"/>
          <p:cNvSpPr txBox="1">
            <a:spLocks noChangeArrowheads="1"/>
          </p:cNvSpPr>
          <p:nvPr/>
        </p:nvSpPr>
        <p:spPr bwMode="auto">
          <a:xfrm>
            <a:off x="642938" y="4786313"/>
            <a:ext cx="8072437" cy="646112"/>
          </a:xfrm>
          <a:prstGeom prst="rect">
            <a:avLst/>
          </a:prstGeom>
          <a:noFill/>
          <a:ln w="9525">
            <a:noFill/>
            <a:miter lim="800000"/>
            <a:headEnd/>
            <a:tailEnd/>
          </a:ln>
        </p:spPr>
        <p:txBody>
          <a:bodyPr>
            <a:spAutoFit/>
          </a:bodyPr>
          <a:lstStyle/>
          <a:p>
            <a:pPr algn="just"/>
            <a:r>
              <a:rPr lang="es-ES" dirty="0">
                <a:latin typeface="Calibri" pitchFamily="34" charset="0"/>
              </a:rPr>
              <a:t>Organización  de  la  mesa  de  trabajo  de  concertación  entre el sector  productivo  y  el  sector  educativo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2 CuadroTexto"/>
          <p:cNvSpPr txBox="1">
            <a:spLocks noChangeArrowheads="1"/>
          </p:cNvSpPr>
          <p:nvPr/>
        </p:nvSpPr>
        <p:spPr bwMode="auto">
          <a:xfrm>
            <a:off x="357188" y="190500"/>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
        <p:nvSpPr>
          <p:cNvPr id="37890" name="3 CuadroTexto"/>
          <p:cNvSpPr txBox="1">
            <a:spLocks noChangeArrowheads="1"/>
          </p:cNvSpPr>
          <p:nvPr/>
        </p:nvSpPr>
        <p:spPr bwMode="auto">
          <a:xfrm>
            <a:off x="500063" y="1714500"/>
            <a:ext cx="7786687" cy="369888"/>
          </a:xfrm>
          <a:prstGeom prst="rect">
            <a:avLst/>
          </a:prstGeom>
          <a:noFill/>
          <a:ln w="9525">
            <a:noFill/>
            <a:miter lim="800000"/>
            <a:headEnd/>
            <a:tailEnd/>
          </a:ln>
        </p:spPr>
        <p:txBody>
          <a:bodyPr>
            <a:spAutoFit/>
          </a:bodyPr>
          <a:lstStyle/>
          <a:p>
            <a:r>
              <a:rPr lang="es-ES">
                <a:latin typeface="Calibri" pitchFamily="34" charset="0"/>
              </a:rPr>
              <a:t>Sistematizar  institucionalmente las  experiencias  o buenas  prácticas </a:t>
            </a:r>
          </a:p>
        </p:txBody>
      </p:sp>
      <p:sp>
        <p:nvSpPr>
          <p:cNvPr id="37891" name="4 CuadroTexto"/>
          <p:cNvSpPr txBox="1">
            <a:spLocks noChangeArrowheads="1"/>
          </p:cNvSpPr>
          <p:nvPr/>
        </p:nvSpPr>
        <p:spPr bwMode="auto">
          <a:xfrm>
            <a:off x="500063" y="2130425"/>
            <a:ext cx="8001000" cy="369888"/>
          </a:xfrm>
          <a:prstGeom prst="rect">
            <a:avLst/>
          </a:prstGeom>
          <a:noFill/>
          <a:ln w="9525">
            <a:noFill/>
            <a:miter lim="800000"/>
            <a:headEnd/>
            <a:tailEnd/>
          </a:ln>
        </p:spPr>
        <p:txBody>
          <a:bodyPr>
            <a:spAutoFit/>
          </a:bodyPr>
          <a:lstStyle/>
          <a:p>
            <a:r>
              <a:rPr lang="es-ES">
                <a:latin typeface="Calibri" pitchFamily="34" charset="0"/>
              </a:rPr>
              <a:t>Divulgar  y  socializar   institucionalmente  las  experiencias  o buenas  prácticas   </a:t>
            </a:r>
          </a:p>
        </p:txBody>
      </p:sp>
      <p:sp>
        <p:nvSpPr>
          <p:cNvPr id="37892" name="6 CuadroTexto"/>
          <p:cNvSpPr txBox="1">
            <a:spLocks noChangeArrowheads="1"/>
          </p:cNvSpPr>
          <p:nvPr/>
        </p:nvSpPr>
        <p:spPr bwMode="auto">
          <a:xfrm>
            <a:off x="500063" y="2571750"/>
            <a:ext cx="7429500" cy="646113"/>
          </a:xfrm>
          <a:prstGeom prst="rect">
            <a:avLst/>
          </a:prstGeom>
          <a:noFill/>
          <a:ln w="9525">
            <a:noFill/>
            <a:miter lim="800000"/>
            <a:headEnd/>
            <a:tailEnd/>
          </a:ln>
        </p:spPr>
        <p:txBody>
          <a:bodyPr>
            <a:spAutoFit/>
          </a:bodyPr>
          <a:lstStyle/>
          <a:p>
            <a:pPr algn="just"/>
            <a:r>
              <a:rPr lang="es-ES">
                <a:latin typeface="Calibri" pitchFamily="34" charset="0"/>
              </a:rPr>
              <a:t>Articular  al  PEI  las  experiencias  significativas  para   convertirlas  en política  de  mejoramiento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1143000" y="182563"/>
            <a:ext cx="7429500" cy="954087"/>
          </a:xfrm>
          <a:prstGeom prst="rect">
            <a:avLst/>
          </a:prstGeom>
          <a:noFill/>
          <a:ln w="9525">
            <a:noFill/>
            <a:miter lim="800000"/>
            <a:headEnd/>
            <a:tailEnd/>
          </a:ln>
        </p:spPr>
        <p:txBody>
          <a:bodyPr anchor="ctr">
            <a:spAutoFit/>
          </a:bodyPr>
          <a:lstStyle/>
          <a:p>
            <a:pPr algn="ctr"/>
            <a:r>
              <a:rPr lang="es-ES" sz="2800">
                <a:ea typeface="Calibri" pitchFamily="34" charset="0"/>
                <a:cs typeface="Arial" charset="0"/>
              </a:rPr>
              <a:t>8. Educación para el trabajo y el Desarrollo Humano</a:t>
            </a:r>
          </a:p>
        </p:txBody>
      </p:sp>
      <p:sp>
        <p:nvSpPr>
          <p:cNvPr id="38914" name="2 CuadroTexto"/>
          <p:cNvSpPr txBox="1">
            <a:spLocks noChangeArrowheads="1"/>
          </p:cNvSpPr>
          <p:nvPr/>
        </p:nvSpPr>
        <p:spPr bwMode="auto">
          <a:xfrm>
            <a:off x="285750" y="1117600"/>
            <a:ext cx="8572500" cy="954088"/>
          </a:xfrm>
          <a:prstGeom prst="rect">
            <a:avLst/>
          </a:prstGeom>
          <a:noFill/>
          <a:ln w="9525">
            <a:noFill/>
            <a:miter lim="800000"/>
            <a:headEnd/>
            <a:tailEnd/>
          </a:ln>
        </p:spPr>
        <p:txBody>
          <a:bodyPr>
            <a:spAutoFit/>
          </a:bodyPr>
          <a:lstStyle/>
          <a:p>
            <a:pPr algn="ctr"/>
            <a:r>
              <a:rPr lang="es-ES" sz="2800" b="1">
                <a:latin typeface="Calibri" pitchFamily="34" charset="0"/>
              </a:rPr>
              <a:t>ACCIONES EJECUTADAS  POR  SECRETARIA  DE  EDUCACIÓN</a:t>
            </a:r>
          </a:p>
        </p:txBody>
      </p:sp>
      <p:sp>
        <p:nvSpPr>
          <p:cNvPr id="38915" name="4 CuadroTexto"/>
          <p:cNvSpPr txBox="1">
            <a:spLocks noChangeArrowheads="1"/>
          </p:cNvSpPr>
          <p:nvPr/>
        </p:nvSpPr>
        <p:spPr bwMode="auto">
          <a:xfrm>
            <a:off x="357188" y="2046288"/>
            <a:ext cx="8572500" cy="369887"/>
          </a:xfrm>
          <a:prstGeom prst="rect">
            <a:avLst/>
          </a:prstGeom>
          <a:noFill/>
          <a:ln w="9525">
            <a:noFill/>
            <a:miter lim="800000"/>
            <a:headEnd/>
            <a:tailEnd/>
          </a:ln>
        </p:spPr>
        <p:txBody>
          <a:bodyPr>
            <a:spAutoFit/>
          </a:bodyPr>
          <a:lstStyle/>
          <a:p>
            <a:pPr algn="just"/>
            <a:r>
              <a:rPr lang="es-ES">
                <a:latin typeface="Calibri" pitchFamily="34" charset="0"/>
              </a:rPr>
              <a:t>Socialización del  marco  Normativo: Ley  1064  de  2006  y  Decreto  2888  de  2007</a:t>
            </a:r>
          </a:p>
        </p:txBody>
      </p:sp>
      <p:sp>
        <p:nvSpPr>
          <p:cNvPr id="38916" name="5 CuadroTexto"/>
          <p:cNvSpPr txBox="1">
            <a:spLocks noChangeArrowheads="1"/>
          </p:cNvSpPr>
          <p:nvPr/>
        </p:nvSpPr>
        <p:spPr bwMode="auto">
          <a:xfrm>
            <a:off x="357188" y="2416175"/>
            <a:ext cx="8572500" cy="646113"/>
          </a:xfrm>
          <a:prstGeom prst="rect">
            <a:avLst/>
          </a:prstGeom>
          <a:noFill/>
          <a:ln w="9525">
            <a:noFill/>
            <a:miter lim="800000"/>
            <a:headEnd/>
            <a:tailEnd/>
          </a:ln>
        </p:spPr>
        <p:txBody>
          <a:bodyPr>
            <a:spAutoFit/>
          </a:bodyPr>
          <a:lstStyle/>
          <a:p>
            <a:pPr algn="just"/>
            <a:r>
              <a:rPr lang="es-ES">
                <a:latin typeface="Calibri" pitchFamily="34" charset="0"/>
              </a:rPr>
              <a:t>Lineamiento  y  directrices  para  formulación  de  programa  de  formación para  el  trabajo  y  el desarrollo   humano </a:t>
            </a:r>
          </a:p>
        </p:txBody>
      </p:sp>
      <p:sp>
        <p:nvSpPr>
          <p:cNvPr id="38917" name="6 CuadroTexto"/>
          <p:cNvSpPr txBox="1">
            <a:spLocks noChangeArrowheads="1"/>
          </p:cNvSpPr>
          <p:nvPr/>
        </p:nvSpPr>
        <p:spPr bwMode="auto">
          <a:xfrm>
            <a:off x="357188" y="2997200"/>
            <a:ext cx="8572500" cy="646113"/>
          </a:xfrm>
          <a:prstGeom prst="rect">
            <a:avLst/>
          </a:prstGeom>
          <a:noFill/>
          <a:ln w="9525">
            <a:noFill/>
            <a:miter lim="800000"/>
            <a:headEnd/>
            <a:tailEnd/>
          </a:ln>
        </p:spPr>
        <p:txBody>
          <a:bodyPr>
            <a:spAutoFit/>
          </a:bodyPr>
          <a:lstStyle/>
          <a:p>
            <a:pPr algn="just"/>
            <a:r>
              <a:rPr lang="es-ES">
                <a:latin typeface="Calibri" pitchFamily="34" charset="0"/>
              </a:rPr>
              <a:t>Divulgación  y  socialización  del  la  guía  29  y  el  documento  Nº 6 para  la  formulación y  evaluación  de  currículos  por  competencias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2 CuadroTexto"/>
          <p:cNvSpPr txBox="1">
            <a:spLocks noChangeArrowheads="1"/>
          </p:cNvSpPr>
          <p:nvPr/>
        </p:nvSpPr>
        <p:spPr bwMode="auto">
          <a:xfrm>
            <a:off x="357188" y="833438"/>
            <a:ext cx="8572500" cy="523875"/>
          </a:xfrm>
          <a:prstGeom prst="rect">
            <a:avLst/>
          </a:prstGeom>
          <a:noFill/>
          <a:ln w="9525">
            <a:noFill/>
            <a:miter lim="800000"/>
            <a:headEnd/>
            <a:tailEnd/>
          </a:ln>
        </p:spPr>
        <p:txBody>
          <a:bodyPr>
            <a:spAutoFit/>
          </a:bodyPr>
          <a:lstStyle/>
          <a:p>
            <a:pPr algn="just"/>
            <a:r>
              <a:rPr lang="es-ES" sz="2800" b="1">
                <a:latin typeface="Calibri" pitchFamily="34" charset="0"/>
              </a:rPr>
              <a:t>  </a:t>
            </a:r>
          </a:p>
        </p:txBody>
      </p:sp>
      <p:sp>
        <p:nvSpPr>
          <p:cNvPr id="39938" name="4 Rectángulo"/>
          <p:cNvSpPr>
            <a:spLocks noChangeArrowheads="1"/>
          </p:cNvSpPr>
          <p:nvPr/>
        </p:nvSpPr>
        <p:spPr bwMode="auto">
          <a:xfrm>
            <a:off x="785813" y="200025"/>
            <a:ext cx="7500937" cy="915988"/>
          </a:xfrm>
          <a:prstGeom prst="rect">
            <a:avLst/>
          </a:prstGeom>
          <a:noFill/>
          <a:ln w="9525">
            <a:noFill/>
            <a:miter lim="800000"/>
            <a:headEnd/>
            <a:tailEnd/>
          </a:ln>
        </p:spPr>
        <p:txBody>
          <a:bodyPr>
            <a:spAutoFit/>
          </a:bodyPr>
          <a:lstStyle/>
          <a:p>
            <a:pPr algn="ctr">
              <a:lnSpc>
                <a:spcPct val="115000"/>
              </a:lnSpc>
            </a:pPr>
            <a:r>
              <a:rPr lang="es-ES" sz="2400">
                <a:latin typeface="Calibri" pitchFamily="34" charset="0"/>
                <a:ea typeface="Calibri" pitchFamily="34" charset="0"/>
                <a:cs typeface="Times New Roman" pitchFamily="18" charset="0"/>
              </a:rPr>
              <a:t>9. ARTICULACIÓN DE  LA  EDUCACIÓN MEDIA  CON  EL  SENA  Y  LA  EDUCACIÓN SUPERIOR    </a:t>
            </a:r>
          </a:p>
        </p:txBody>
      </p:sp>
      <p:sp>
        <p:nvSpPr>
          <p:cNvPr id="39939" name="5 CuadroTexto"/>
          <p:cNvSpPr txBox="1">
            <a:spLocks noChangeArrowheads="1"/>
          </p:cNvSpPr>
          <p:nvPr/>
        </p:nvSpPr>
        <p:spPr bwMode="auto">
          <a:xfrm>
            <a:off x="428625" y="1252538"/>
            <a:ext cx="8572500" cy="461962"/>
          </a:xfrm>
          <a:prstGeom prst="rect">
            <a:avLst/>
          </a:prstGeom>
          <a:noFill/>
          <a:ln w="9525">
            <a:noFill/>
            <a:miter lim="800000"/>
            <a:headEnd/>
            <a:tailEnd/>
          </a:ln>
        </p:spPr>
        <p:txBody>
          <a:bodyPr>
            <a:spAutoFit/>
          </a:bodyPr>
          <a:lstStyle/>
          <a:p>
            <a:pPr algn="ctr"/>
            <a:r>
              <a:rPr lang="es-ES" sz="2400" b="1">
                <a:latin typeface="Calibri" pitchFamily="34" charset="0"/>
              </a:rPr>
              <a:t>ACCIONES EJECUTADAS  POR  SECRETARIA  DE  EDUCACIÓN</a:t>
            </a:r>
          </a:p>
        </p:txBody>
      </p:sp>
      <p:sp>
        <p:nvSpPr>
          <p:cNvPr id="39940" name="6 CuadroTexto"/>
          <p:cNvSpPr txBox="1">
            <a:spLocks noChangeArrowheads="1"/>
          </p:cNvSpPr>
          <p:nvPr/>
        </p:nvSpPr>
        <p:spPr bwMode="auto">
          <a:xfrm>
            <a:off x="142875" y="1831975"/>
            <a:ext cx="8572500" cy="3416300"/>
          </a:xfrm>
          <a:prstGeom prst="rect">
            <a:avLst/>
          </a:prstGeom>
          <a:noFill/>
          <a:ln w="9525">
            <a:noFill/>
            <a:miter lim="800000"/>
            <a:headEnd/>
            <a:tailEnd/>
          </a:ln>
        </p:spPr>
        <p:txBody>
          <a:bodyPr>
            <a:spAutoFit/>
          </a:bodyPr>
          <a:lstStyle/>
          <a:p>
            <a:pPr algn="just"/>
            <a:r>
              <a:rPr lang="es-ES">
                <a:latin typeface="Calibri" pitchFamily="34" charset="0"/>
              </a:rPr>
              <a:t>Sistematización   la  oferta  educativa  de formación  con el  SENA </a:t>
            </a:r>
          </a:p>
          <a:p>
            <a:pPr algn="just"/>
            <a:endParaRPr lang="es-ES">
              <a:latin typeface="Calibri" pitchFamily="34" charset="0"/>
            </a:endParaRPr>
          </a:p>
          <a:p>
            <a:pPr algn="just"/>
            <a:r>
              <a:rPr lang="es-ES">
                <a:latin typeface="Calibri" pitchFamily="34" charset="0"/>
              </a:rPr>
              <a:t>Divulgación   y  socialización  a  la  modificación  del  programa  de  integración </a:t>
            </a:r>
          </a:p>
          <a:p>
            <a:pPr algn="just"/>
            <a:endParaRPr lang="es-ES">
              <a:latin typeface="Calibri" pitchFamily="34" charset="0"/>
            </a:endParaRPr>
          </a:p>
          <a:p>
            <a:pPr algn="just"/>
            <a:r>
              <a:rPr lang="es-ES">
                <a:latin typeface="Calibri" pitchFamily="34" charset="0"/>
              </a:rPr>
              <a:t>Divulgación  de  los  lineamientos del  MEN sobre  el  proceso  de  articulación  de  la  educación media  y  superior  para  la  obtención del  subsidio  del  fondo  FEM.   </a:t>
            </a:r>
          </a:p>
          <a:p>
            <a:pPr algn="just"/>
            <a:endParaRPr lang="es-ES">
              <a:latin typeface="Calibri" pitchFamily="34" charset="0"/>
            </a:endParaRPr>
          </a:p>
          <a:p>
            <a:pPr algn="just"/>
            <a:r>
              <a:rPr lang="es-ES">
                <a:latin typeface="Calibri" pitchFamily="34" charset="0"/>
              </a:rPr>
              <a:t>Convenios  con universidades  del  municipio  de  Sincelejo para  garantizar   la  continuidad  en  la  cadena  de  formación  de  la  educación media   y la  educación superior  a  través  de  los  ciclos  propedéuticos.</a:t>
            </a:r>
          </a:p>
          <a:p>
            <a:pPr algn="just"/>
            <a:endParaRPr lang="es-ES">
              <a:latin typeface="Calibri" pitchFamily="34" charset="0"/>
            </a:endParaRPr>
          </a:p>
          <a:p>
            <a:pPr algn="just"/>
            <a:r>
              <a:rPr lang="es-ES">
                <a:latin typeface="Calibri" pitchFamily="34" charset="0"/>
              </a:rPr>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1 CuadroTexto"/>
          <p:cNvSpPr txBox="1">
            <a:spLocks noChangeArrowheads="1"/>
          </p:cNvSpPr>
          <p:nvPr/>
        </p:nvSpPr>
        <p:spPr bwMode="auto">
          <a:xfrm>
            <a:off x="357188" y="190500"/>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
        <p:nvSpPr>
          <p:cNvPr id="40962" name="2 CuadroTexto"/>
          <p:cNvSpPr txBox="1">
            <a:spLocks noChangeArrowheads="1"/>
          </p:cNvSpPr>
          <p:nvPr/>
        </p:nvSpPr>
        <p:spPr bwMode="auto">
          <a:xfrm>
            <a:off x="357188" y="762000"/>
            <a:ext cx="8572500" cy="2740025"/>
          </a:xfrm>
          <a:prstGeom prst="rect">
            <a:avLst/>
          </a:prstGeom>
          <a:noFill/>
          <a:ln w="9525">
            <a:noFill/>
            <a:miter lim="800000"/>
            <a:headEnd/>
            <a:tailEnd/>
          </a:ln>
        </p:spPr>
        <p:txBody>
          <a:bodyPr>
            <a:spAutoFit/>
          </a:bodyPr>
          <a:lstStyle/>
          <a:p>
            <a:pPr algn="just"/>
            <a:r>
              <a:rPr lang="es-ES">
                <a:latin typeface="Calibri" pitchFamily="34" charset="0"/>
              </a:rPr>
              <a:t>Incorporar  en el PEI  los  programas  de  formación  técnica  ofrecidos  por  el  SENA</a:t>
            </a:r>
          </a:p>
          <a:p>
            <a:pPr algn="just"/>
            <a:endParaRPr lang="es-ES">
              <a:latin typeface="Calibri" pitchFamily="34" charset="0"/>
            </a:endParaRPr>
          </a:p>
          <a:p>
            <a:pPr algn="just"/>
            <a:r>
              <a:rPr lang="es-ES">
                <a:latin typeface="Calibri" pitchFamily="34" charset="0"/>
              </a:rPr>
              <a:t>Proceso   de  inscripción  de  la  institución  ante  el  ICETEX</a:t>
            </a:r>
            <a:r>
              <a:rPr lang="es-ES" sz="2800" b="1">
                <a:latin typeface="Calibri" pitchFamily="34" charset="0"/>
              </a:rPr>
              <a:t> </a:t>
            </a:r>
            <a:r>
              <a:rPr lang="es-ES">
                <a:latin typeface="Calibri" pitchFamily="34" charset="0"/>
              </a:rPr>
              <a:t>con los  programas seleccionados en  nivel  de  formación   técnico  profesional  </a:t>
            </a:r>
          </a:p>
          <a:p>
            <a:pPr algn="just"/>
            <a:endParaRPr lang="es-ES">
              <a:latin typeface="Calibri" pitchFamily="34" charset="0"/>
            </a:endParaRPr>
          </a:p>
          <a:p>
            <a:pPr algn="just"/>
            <a:r>
              <a:rPr lang="es-ES">
                <a:latin typeface="Calibri" pitchFamily="34" charset="0"/>
              </a:rPr>
              <a:t>Inscripción  de los  estudiantes  ante  el  fondo  para  acceder  al  subsidio </a:t>
            </a:r>
          </a:p>
          <a:p>
            <a:pPr algn="just"/>
            <a:endParaRPr lang="es-ES">
              <a:latin typeface="Calibri" pitchFamily="34" charset="0"/>
            </a:endParaRPr>
          </a:p>
          <a:p>
            <a:pPr algn="just"/>
            <a:r>
              <a:rPr lang="es-ES">
                <a:latin typeface="Calibri" pitchFamily="34" charset="0"/>
              </a:rPr>
              <a:t>Articular  el  PEI   de  la  educación media  con el  de la  educación superior  correspondientes  a los  programas   seleccionados.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Rectángulo"/>
          <p:cNvSpPr>
            <a:spLocks noChangeArrowheads="1"/>
          </p:cNvSpPr>
          <p:nvPr/>
        </p:nvSpPr>
        <p:spPr bwMode="auto">
          <a:xfrm>
            <a:off x="785813" y="200025"/>
            <a:ext cx="7500937" cy="492125"/>
          </a:xfrm>
          <a:prstGeom prst="rect">
            <a:avLst/>
          </a:prstGeom>
          <a:noFill/>
          <a:ln w="9525">
            <a:noFill/>
            <a:miter lim="800000"/>
            <a:headEnd/>
            <a:tailEnd/>
          </a:ln>
        </p:spPr>
        <p:txBody>
          <a:bodyPr>
            <a:spAutoFit/>
          </a:bodyPr>
          <a:lstStyle/>
          <a:p>
            <a:pPr algn="ctr">
              <a:lnSpc>
                <a:spcPct val="115000"/>
              </a:lnSpc>
            </a:pPr>
            <a:r>
              <a:rPr lang="es-ES" sz="2400">
                <a:latin typeface="Calibri" pitchFamily="34" charset="0"/>
                <a:ea typeface="Calibri" pitchFamily="34" charset="0"/>
                <a:cs typeface="Times New Roman" pitchFamily="18" charset="0"/>
              </a:rPr>
              <a:t>FORMACION  DE  DOCENTES  Y  DIRECTIVO </a:t>
            </a:r>
          </a:p>
        </p:txBody>
      </p:sp>
      <p:sp>
        <p:nvSpPr>
          <p:cNvPr id="41986" name="2 Rectángulo"/>
          <p:cNvSpPr>
            <a:spLocks noChangeArrowheads="1"/>
          </p:cNvSpPr>
          <p:nvPr/>
        </p:nvSpPr>
        <p:spPr bwMode="auto">
          <a:xfrm>
            <a:off x="642938" y="785813"/>
            <a:ext cx="8215312" cy="830262"/>
          </a:xfrm>
          <a:prstGeom prst="rect">
            <a:avLst/>
          </a:prstGeom>
          <a:noFill/>
          <a:ln w="9525">
            <a:noFill/>
            <a:miter lim="800000"/>
            <a:headEnd/>
            <a:tailEnd/>
          </a:ln>
        </p:spPr>
        <p:txBody>
          <a:bodyPr>
            <a:spAutoFit/>
          </a:bodyPr>
          <a:lstStyle/>
          <a:p>
            <a:r>
              <a:rPr lang="es-ES" sz="2400">
                <a:latin typeface="Calibri" pitchFamily="34" charset="0"/>
              </a:rPr>
              <a:t>1. Plan territorial   de  formación docente  y  directivo  docente  año  2009-2011</a:t>
            </a:r>
          </a:p>
        </p:txBody>
      </p:sp>
      <p:graphicFrame>
        <p:nvGraphicFramePr>
          <p:cNvPr id="4" name="3 Tabla"/>
          <p:cNvGraphicFramePr>
            <a:graphicFrameLocks noGrp="1"/>
          </p:cNvGraphicFramePr>
          <p:nvPr/>
        </p:nvGraphicFramePr>
        <p:xfrm>
          <a:off x="1119188" y="1846263"/>
          <a:ext cx="6096000" cy="467868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r>
                        <a:rPr lang="es-ES" dirty="0" smtClean="0"/>
                        <a:t>Eje</a:t>
                      </a:r>
                      <a:r>
                        <a:rPr lang="es-ES" baseline="0" dirty="0" smtClean="0"/>
                        <a:t>s de  formación</a:t>
                      </a:r>
                      <a:endParaRPr lang="es-ES" dirty="0"/>
                    </a:p>
                  </a:txBody>
                  <a:tcPr/>
                </a:tc>
                <a:tc>
                  <a:txBody>
                    <a:bodyPr/>
                    <a:lstStyle/>
                    <a:p>
                      <a:pPr algn="ctr"/>
                      <a:r>
                        <a:rPr lang="es-ES" dirty="0" smtClean="0"/>
                        <a:t>Talleres  desarrollados</a:t>
                      </a:r>
                      <a:endParaRPr lang="es-ES" dirty="0"/>
                    </a:p>
                  </a:txBody>
                  <a:tcPr/>
                </a:tc>
                <a:tc>
                  <a:txBody>
                    <a:bodyPr/>
                    <a:lstStyle/>
                    <a:p>
                      <a:pPr algn="ctr"/>
                      <a:r>
                        <a:rPr lang="es-ES" dirty="0" smtClean="0"/>
                        <a:t>Docentes</a:t>
                      </a:r>
                      <a:r>
                        <a:rPr lang="es-ES" baseline="0" dirty="0" smtClean="0"/>
                        <a:t> beneficiados </a:t>
                      </a:r>
                      <a:endParaRPr lang="es-ES" dirty="0"/>
                    </a:p>
                  </a:txBody>
                  <a:tcPr/>
                </a:tc>
              </a:tr>
              <a:tr h="370840">
                <a:tc>
                  <a:txBody>
                    <a:bodyPr/>
                    <a:lstStyle/>
                    <a:p>
                      <a:pPr>
                        <a:spcAft>
                          <a:spcPts val="0"/>
                        </a:spcAft>
                      </a:pPr>
                      <a:r>
                        <a:rPr lang="es-ES" sz="1200" dirty="0">
                          <a:latin typeface="Times New Roman"/>
                          <a:ea typeface="Times New Roman"/>
                          <a:cs typeface="Times New Roman"/>
                        </a:rPr>
                        <a:t>Formación Artística Y Deportiva.</a:t>
                      </a:r>
                    </a:p>
                  </a:txBody>
                  <a:tcPr marL="68580" marR="68580" marT="0" marB="0"/>
                </a:tc>
                <a:tc>
                  <a:txBody>
                    <a:bodyPr/>
                    <a:lstStyle/>
                    <a:p>
                      <a:r>
                        <a:rPr lang="es-ES" sz="1200" dirty="0" smtClean="0"/>
                        <a:t>Investigación Educativa y Pedagógica </a:t>
                      </a:r>
                      <a:endParaRPr lang="es-ES" sz="1200" dirty="0"/>
                    </a:p>
                  </a:txBody>
                  <a:tcPr/>
                </a:tc>
                <a:tc>
                  <a:txBody>
                    <a:bodyPr/>
                    <a:lstStyle/>
                    <a:p>
                      <a:pPr algn="ctr"/>
                      <a:r>
                        <a:rPr lang="es-ES" sz="2000" dirty="0" smtClean="0"/>
                        <a:t>32</a:t>
                      </a:r>
                      <a:endParaRPr lang="es-ES" sz="2000" dirty="0"/>
                    </a:p>
                  </a:txBody>
                  <a:tcPr/>
                </a:tc>
              </a:tr>
              <a:tr h="370840">
                <a:tc>
                  <a:txBody>
                    <a:bodyPr/>
                    <a:lstStyle/>
                    <a:p>
                      <a:r>
                        <a:rPr lang="es-ES" sz="1200" kern="1200" dirty="0" smtClean="0">
                          <a:solidFill>
                            <a:schemeClr val="dk1"/>
                          </a:solidFill>
                          <a:latin typeface="+mn-lt"/>
                          <a:ea typeface="+mn-ea"/>
                          <a:cs typeface="+mn-cs"/>
                        </a:rPr>
                        <a:t>Formación Administrativa Y Gestión Escolar.</a:t>
                      </a:r>
                      <a:endParaRPr lang="es-ES" sz="1200" dirty="0"/>
                    </a:p>
                  </a:txBody>
                  <a:tcPr/>
                </a:tc>
                <a:tc>
                  <a:txBody>
                    <a:bodyPr/>
                    <a:lstStyle/>
                    <a:p>
                      <a:r>
                        <a:rPr lang="es-ES" sz="1200" dirty="0" smtClean="0"/>
                        <a:t>Estándares y Evaluación en Ciencias Naturales</a:t>
                      </a:r>
                      <a:endParaRPr lang="es-ES" sz="1200" dirty="0"/>
                    </a:p>
                  </a:txBody>
                  <a:tcPr/>
                </a:tc>
                <a:tc>
                  <a:txBody>
                    <a:bodyPr/>
                    <a:lstStyle/>
                    <a:p>
                      <a:pPr algn="ctr" fontAlgn="ctr"/>
                      <a:r>
                        <a:rPr lang="es-ES" sz="2000" b="0" i="0" u="none" strike="noStrike" dirty="0">
                          <a:latin typeface="Arial"/>
                        </a:rPr>
                        <a:t>64</a:t>
                      </a:r>
                    </a:p>
                  </a:txBody>
                  <a:tcPr marL="9525" marR="9525" marT="9525" marB="0" anchor="ctr"/>
                </a:tc>
              </a:tr>
              <a:tr h="370840">
                <a:tc>
                  <a:txBody>
                    <a:bodyPr/>
                    <a:lstStyle/>
                    <a:p>
                      <a:r>
                        <a:rPr lang="es-ES" sz="1200" kern="1200" dirty="0" smtClean="0">
                          <a:solidFill>
                            <a:schemeClr val="dk1"/>
                          </a:solidFill>
                          <a:latin typeface="+mn-lt"/>
                          <a:ea typeface="+mn-ea"/>
                          <a:cs typeface="+mn-cs"/>
                        </a:rPr>
                        <a:t>Fortalecimiento de la Cultura Ciudadana </a:t>
                      </a:r>
                    </a:p>
                    <a:p>
                      <a:r>
                        <a:rPr lang="es-ES" sz="1200" kern="1200" dirty="0" smtClean="0">
                          <a:solidFill>
                            <a:schemeClr val="dk1"/>
                          </a:solidFill>
                          <a:latin typeface="+mn-lt"/>
                          <a:ea typeface="+mn-ea"/>
                          <a:cs typeface="+mn-cs"/>
                        </a:rPr>
                        <a:t> </a:t>
                      </a:r>
                      <a:endParaRPr lang="es-ES" sz="1200" dirty="0"/>
                    </a:p>
                  </a:txBody>
                  <a:tcPr/>
                </a:tc>
                <a:tc>
                  <a:txBody>
                    <a:bodyPr/>
                    <a:lstStyle/>
                    <a:p>
                      <a:r>
                        <a:rPr lang="es-ES" sz="1200" dirty="0" smtClean="0"/>
                        <a:t>Estándares y Evaluación en Matemáticas</a:t>
                      </a:r>
                      <a:endParaRPr lang="es-ES" sz="1200" dirty="0"/>
                    </a:p>
                  </a:txBody>
                  <a:tcPr/>
                </a:tc>
                <a:tc>
                  <a:txBody>
                    <a:bodyPr/>
                    <a:lstStyle/>
                    <a:p>
                      <a:pPr algn="ctr" fontAlgn="ctr"/>
                      <a:r>
                        <a:rPr lang="es-ES" sz="2000" b="0" i="0" u="none" strike="noStrike" dirty="0">
                          <a:latin typeface="Arial"/>
                        </a:rPr>
                        <a:t>67</a:t>
                      </a:r>
                    </a:p>
                  </a:txBody>
                  <a:tcPr marL="9525" marR="9525" marT="9525" marB="0" anchor="ctr"/>
                </a:tc>
              </a:tr>
              <a:tr h="370840">
                <a:tc>
                  <a:txBody>
                    <a:bodyPr/>
                    <a:lstStyle/>
                    <a:p>
                      <a:r>
                        <a:rPr lang="es-ES" sz="1200" kern="1200" dirty="0" smtClean="0">
                          <a:solidFill>
                            <a:schemeClr val="dk1"/>
                          </a:solidFill>
                          <a:latin typeface="+mn-lt"/>
                          <a:ea typeface="+mn-ea"/>
                          <a:cs typeface="+mn-cs"/>
                        </a:rPr>
                        <a:t>Bienestar Integral Y Desarrollo Humano</a:t>
                      </a:r>
                      <a:endParaRPr lang="es-ES" sz="1200" dirty="0"/>
                    </a:p>
                  </a:txBody>
                  <a:tcPr/>
                </a:tc>
                <a:tc>
                  <a:txBody>
                    <a:bodyPr/>
                    <a:lstStyle/>
                    <a:p>
                      <a:r>
                        <a:rPr lang="es-ES" sz="1200" dirty="0" smtClean="0"/>
                        <a:t>Estándares y Evaluación en Ciencias Sociales </a:t>
                      </a:r>
                      <a:endParaRPr lang="es-ES" sz="1200" dirty="0"/>
                    </a:p>
                  </a:txBody>
                  <a:tcPr/>
                </a:tc>
                <a:tc>
                  <a:txBody>
                    <a:bodyPr/>
                    <a:lstStyle/>
                    <a:p>
                      <a:pPr algn="ctr" fontAlgn="ctr"/>
                      <a:r>
                        <a:rPr lang="es-ES" sz="2000" b="0" i="0" u="none" strike="noStrike" dirty="0">
                          <a:latin typeface="Arial"/>
                        </a:rPr>
                        <a:t>68</a:t>
                      </a:r>
                    </a:p>
                  </a:txBody>
                  <a:tcPr marL="9525" marR="9525" marT="9525" marB="0" anchor="ctr"/>
                </a:tc>
              </a:tr>
              <a:tr h="370840">
                <a:tc>
                  <a:txBody>
                    <a:bodyPr/>
                    <a:lstStyle/>
                    <a:p>
                      <a:pPr>
                        <a:spcAft>
                          <a:spcPts val="0"/>
                        </a:spcAft>
                      </a:pPr>
                      <a:r>
                        <a:rPr lang="es-ES" sz="1200" dirty="0">
                          <a:latin typeface="Times New Roman"/>
                          <a:ea typeface="Times New Roman"/>
                        </a:rPr>
                        <a:t>Orientación Vocacional</a:t>
                      </a:r>
                    </a:p>
                  </a:txBody>
                  <a:tcPr marL="68580" marR="68580" marT="0" marB="0"/>
                </a:tc>
                <a:tc>
                  <a:txBody>
                    <a:bodyPr/>
                    <a:lstStyle/>
                    <a:p>
                      <a:r>
                        <a:rPr lang="es-ES" sz="1200" dirty="0" smtClean="0"/>
                        <a:t>Estándares y Evaluación en Lenguaje </a:t>
                      </a:r>
                      <a:endParaRPr lang="es-ES" sz="1200" dirty="0"/>
                    </a:p>
                  </a:txBody>
                  <a:tcPr/>
                </a:tc>
                <a:tc>
                  <a:txBody>
                    <a:bodyPr/>
                    <a:lstStyle/>
                    <a:p>
                      <a:pPr algn="ctr" fontAlgn="ctr"/>
                      <a:r>
                        <a:rPr lang="es-ES" sz="2000" b="0" i="0" u="none" strike="noStrike" dirty="0">
                          <a:latin typeface="Arial"/>
                        </a:rPr>
                        <a:t>68</a:t>
                      </a:r>
                    </a:p>
                  </a:txBody>
                  <a:tcPr marL="9525" marR="9525" marT="9525" marB="0" anchor="ctr"/>
                </a:tc>
              </a:tr>
              <a:tr h="370840">
                <a:tc>
                  <a:txBody>
                    <a:bodyPr/>
                    <a:lstStyle/>
                    <a:p>
                      <a:endParaRPr lang="es-ES"/>
                    </a:p>
                  </a:txBody>
                  <a:tcPr/>
                </a:tc>
                <a:tc>
                  <a:txBody>
                    <a:bodyPr/>
                    <a:lstStyle/>
                    <a:p>
                      <a:r>
                        <a:rPr lang="es-ES" sz="1200" dirty="0" smtClean="0"/>
                        <a:t>Estándares y Evaluación Inglés</a:t>
                      </a:r>
                      <a:endParaRPr lang="es-ES" sz="1200" dirty="0"/>
                    </a:p>
                  </a:txBody>
                  <a:tcPr/>
                </a:tc>
                <a:tc>
                  <a:txBody>
                    <a:bodyPr/>
                    <a:lstStyle/>
                    <a:p>
                      <a:pPr algn="ctr" fontAlgn="ctr"/>
                      <a:r>
                        <a:rPr lang="es-ES" sz="2000" b="0" i="0" u="none" strike="noStrike" dirty="0">
                          <a:latin typeface="Arial"/>
                        </a:rPr>
                        <a:t>60</a:t>
                      </a:r>
                    </a:p>
                  </a:txBody>
                  <a:tcPr marL="9525" marR="9525" marT="9525" marB="0" anchor="ctr"/>
                </a:tc>
              </a:tr>
              <a:tr h="370840">
                <a:tc>
                  <a:txBody>
                    <a:bodyPr/>
                    <a:lstStyle/>
                    <a:p>
                      <a:endParaRPr lang="es-ES"/>
                    </a:p>
                  </a:txBody>
                  <a:tcPr/>
                </a:tc>
                <a:tc>
                  <a:txBody>
                    <a:bodyPr/>
                    <a:lstStyle/>
                    <a:p>
                      <a:r>
                        <a:rPr lang="es-ES" sz="1200" dirty="0" smtClean="0"/>
                        <a:t>Orientaciones en MTIC</a:t>
                      </a:r>
                      <a:endParaRPr lang="es-ES" sz="1200" dirty="0"/>
                    </a:p>
                  </a:txBody>
                  <a:tcPr/>
                </a:tc>
                <a:tc>
                  <a:txBody>
                    <a:bodyPr/>
                    <a:lstStyle/>
                    <a:p>
                      <a:pPr algn="ctr" fontAlgn="ctr"/>
                      <a:r>
                        <a:rPr lang="es-ES" sz="2000" b="0" i="0" u="none" strike="noStrike" dirty="0">
                          <a:latin typeface="Arial"/>
                        </a:rPr>
                        <a:t>58</a:t>
                      </a:r>
                    </a:p>
                  </a:txBody>
                  <a:tcPr marL="9525" marR="9525" marT="9525" marB="0" anchor="ctr"/>
                </a:tc>
              </a:tr>
              <a:tr h="370840">
                <a:tc>
                  <a:txBody>
                    <a:bodyPr/>
                    <a:lstStyle/>
                    <a:p>
                      <a:endParaRPr lang="es-ES"/>
                    </a:p>
                  </a:txBody>
                  <a:tcPr/>
                </a:tc>
                <a:tc>
                  <a:txBody>
                    <a:bodyPr/>
                    <a:lstStyle/>
                    <a:p>
                      <a:r>
                        <a:rPr lang="es-ES" sz="1200" dirty="0" smtClean="0"/>
                        <a:t>Didácticas Filosofía</a:t>
                      </a:r>
                      <a:endParaRPr lang="es-ES" sz="1200" dirty="0"/>
                    </a:p>
                  </a:txBody>
                  <a:tcPr/>
                </a:tc>
                <a:tc>
                  <a:txBody>
                    <a:bodyPr/>
                    <a:lstStyle/>
                    <a:p>
                      <a:pPr algn="ctr" fontAlgn="ctr"/>
                      <a:r>
                        <a:rPr lang="es-ES" sz="2000" b="0" i="0" u="none" strike="noStrike" dirty="0">
                          <a:latin typeface="Arial"/>
                        </a:rPr>
                        <a:t>27</a:t>
                      </a:r>
                    </a:p>
                  </a:txBody>
                  <a:tcPr marL="9525" marR="9525" marT="9525" marB="0" anchor="ctr"/>
                </a:tc>
              </a:tr>
              <a:tr h="370840">
                <a:tc>
                  <a:txBody>
                    <a:bodyPr/>
                    <a:lstStyle/>
                    <a:p>
                      <a:endParaRPr lang="es-ES"/>
                    </a:p>
                  </a:txBody>
                  <a:tcPr/>
                </a:tc>
                <a:tc>
                  <a:txBody>
                    <a:bodyPr/>
                    <a:lstStyle/>
                    <a:p>
                      <a:r>
                        <a:rPr lang="es-ES" sz="1200" dirty="0" smtClean="0"/>
                        <a:t>Primera Infancia</a:t>
                      </a:r>
                      <a:endParaRPr lang="es-ES" sz="1200" dirty="0"/>
                    </a:p>
                  </a:txBody>
                  <a:tcPr/>
                </a:tc>
                <a:tc>
                  <a:txBody>
                    <a:bodyPr/>
                    <a:lstStyle/>
                    <a:p>
                      <a:pPr algn="ctr" fontAlgn="ctr"/>
                      <a:r>
                        <a:rPr lang="es-ES" sz="2000" b="0" i="0" u="none" strike="noStrike" dirty="0">
                          <a:latin typeface="Arial"/>
                        </a:rPr>
                        <a:t>91</a:t>
                      </a:r>
                    </a:p>
                  </a:txBody>
                  <a:tcPr marL="9525" marR="9525" marT="9525" marB="0" anchor="ctr"/>
                </a:tc>
              </a:tr>
            </a:tbl>
          </a:graphicData>
        </a:graphic>
      </p:graphicFrame>
      <p:sp>
        <p:nvSpPr>
          <p:cNvPr id="42033" name="4 CuadroTexto"/>
          <p:cNvSpPr txBox="1">
            <a:spLocks noChangeArrowheads="1"/>
          </p:cNvSpPr>
          <p:nvPr/>
        </p:nvSpPr>
        <p:spPr bwMode="auto">
          <a:xfrm>
            <a:off x="3286125" y="1428750"/>
            <a:ext cx="1357313" cy="369888"/>
          </a:xfrm>
          <a:prstGeom prst="rect">
            <a:avLst/>
          </a:prstGeom>
          <a:noFill/>
          <a:ln w="9525">
            <a:noFill/>
            <a:miter lim="800000"/>
            <a:headEnd/>
            <a:tailEnd/>
          </a:ln>
        </p:spPr>
        <p:txBody>
          <a:bodyPr>
            <a:spAutoFit/>
          </a:bodyPr>
          <a:lstStyle/>
          <a:p>
            <a:r>
              <a:rPr lang="es-ES">
                <a:latin typeface="Calibri" pitchFamily="34" charset="0"/>
              </a:rPr>
              <a:t>AÑO  2009</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1 Rectángulo"/>
          <p:cNvSpPr>
            <a:spLocks noChangeArrowheads="1"/>
          </p:cNvSpPr>
          <p:nvPr/>
        </p:nvSpPr>
        <p:spPr bwMode="auto">
          <a:xfrm>
            <a:off x="785813" y="79375"/>
            <a:ext cx="7500937" cy="492125"/>
          </a:xfrm>
          <a:prstGeom prst="rect">
            <a:avLst/>
          </a:prstGeom>
          <a:noFill/>
          <a:ln w="9525">
            <a:noFill/>
            <a:miter lim="800000"/>
            <a:headEnd/>
            <a:tailEnd/>
          </a:ln>
        </p:spPr>
        <p:txBody>
          <a:bodyPr>
            <a:spAutoFit/>
          </a:bodyPr>
          <a:lstStyle/>
          <a:p>
            <a:pPr algn="ctr">
              <a:lnSpc>
                <a:spcPct val="115000"/>
              </a:lnSpc>
            </a:pPr>
            <a:r>
              <a:rPr lang="es-ES" sz="2400">
                <a:latin typeface="Calibri" pitchFamily="34" charset="0"/>
                <a:ea typeface="Calibri" pitchFamily="34" charset="0"/>
                <a:cs typeface="Times New Roman" pitchFamily="18" charset="0"/>
              </a:rPr>
              <a:t>FORMACION  DE  DOCENTES  Y  DIRECTIVO </a:t>
            </a:r>
          </a:p>
        </p:txBody>
      </p:sp>
      <p:sp>
        <p:nvSpPr>
          <p:cNvPr id="43010" name="2 Rectángulo"/>
          <p:cNvSpPr>
            <a:spLocks noChangeArrowheads="1"/>
          </p:cNvSpPr>
          <p:nvPr/>
        </p:nvSpPr>
        <p:spPr bwMode="auto">
          <a:xfrm>
            <a:off x="642938" y="571500"/>
            <a:ext cx="8215312" cy="830263"/>
          </a:xfrm>
          <a:prstGeom prst="rect">
            <a:avLst/>
          </a:prstGeom>
          <a:noFill/>
          <a:ln w="9525">
            <a:noFill/>
            <a:miter lim="800000"/>
            <a:headEnd/>
            <a:tailEnd/>
          </a:ln>
        </p:spPr>
        <p:txBody>
          <a:bodyPr>
            <a:spAutoFit/>
          </a:bodyPr>
          <a:lstStyle/>
          <a:p>
            <a:r>
              <a:rPr lang="es-ES" sz="2400">
                <a:latin typeface="Calibri" pitchFamily="34" charset="0"/>
              </a:rPr>
              <a:t>1. Plan territorial   de  formación docente  y  directivo  docente  año  2009-2011</a:t>
            </a:r>
          </a:p>
        </p:txBody>
      </p:sp>
      <p:graphicFrame>
        <p:nvGraphicFramePr>
          <p:cNvPr id="43103" name="Group 95"/>
          <p:cNvGraphicFramePr>
            <a:graphicFrameLocks noGrp="1"/>
          </p:cNvGraphicFramePr>
          <p:nvPr/>
        </p:nvGraphicFramePr>
        <p:xfrm>
          <a:off x="1331913" y="1412875"/>
          <a:ext cx="5688012" cy="5394960"/>
        </p:xfrm>
        <a:graphic>
          <a:graphicData uri="http://schemas.openxmlformats.org/drawingml/2006/table">
            <a:tbl>
              <a:tblPr/>
              <a:tblGrid>
                <a:gridCol w="1897062"/>
                <a:gridCol w="1893888"/>
                <a:gridCol w="1897062"/>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rPr>
                        <a:t>Ejes de  formación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rPr>
                        <a:t>Talleres  desarrollados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rPr>
                        <a:t>Docentes beneficiados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6828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ENTREPARES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211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63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Filosofía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Instituciones Educativas de Bajo Logro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166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06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rPr>
                        <a:t>Educación Sexual</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81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01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rPr>
                        <a:t>Construcción Ciudadana</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62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68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rPr>
                        <a:t>Formación Artistica</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49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4448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rPr>
                        <a:t>Formación Deportiva</a:t>
                      </a:r>
                    </a:p>
                  </a:txBody>
                  <a:tcPr marL="9525" marR="9525" marT="9525"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49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79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Inglés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Primera infancia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73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6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TemáTic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65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Computadores Para Educar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8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TOTAL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rgbClr val="000000"/>
                          </a:solidFill>
                          <a:effectLst/>
                          <a:latin typeface="Calibri" pitchFamily="34" charset="0"/>
                        </a:rPr>
                        <a:t>El  67 %   de   1821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1222</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rgbClr val="000000"/>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3061" name="4 CuadroTexto"/>
          <p:cNvSpPr txBox="1">
            <a:spLocks noChangeArrowheads="1"/>
          </p:cNvSpPr>
          <p:nvPr/>
        </p:nvSpPr>
        <p:spPr bwMode="auto">
          <a:xfrm>
            <a:off x="3286125" y="1071563"/>
            <a:ext cx="1357313" cy="369887"/>
          </a:xfrm>
          <a:prstGeom prst="rect">
            <a:avLst/>
          </a:prstGeom>
          <a:noFill/>
          <a:ln w="9525">
            <a:noFill/>
            <a:miter lim="800000"/>
            <a:headEnd/>
            <a:tailEnd/>
          </a:ln>
        </p:spPr>
        <p:txBody>
          <a:bodyPr>
            <a:spAutoFit/>
          </a:bodyPr>
          <a:lstStyle/>
          <a:p>
            <a:r>
              <a:rPr lang="es-ES">
                <a:latin typeface="Calibri" pitchFamily="34" charset="0"/>
              </a:rPr>
              <a:t>AÑO  2009</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3 Rectángulo"/>
          <p:cNvSpPr>
            <a:spLocks noChangeArrowheads="1"/>
          </p:cNvSpPr>
          <p:nvPr/>
        </p:nvSpPr>
        <p:spPr bwMode="auto">
          <a:xfrm>
            <a:off x="785813" y="200025"/>
            <a:ext cx="7500937" cy="492125"/>
          </a:xfrm>
          <a:prstGeom prst="rect">
            <a:avLst/>
          </a:prstGeom>
          <a:noFill/>
          <a:ln w="9525">
            <a:noFill/>
            <a:miter lim="800000"/>
            <a:headEnd/>
            <a:tailEnd/>
          </a:ln>
        </p:spPr>
        <p:txBody>
          <a:bodyPr>
            <a:spAutoFit/>
          </a:bodyPr>
          <a:lstStyle/>
          <a:p>
            <a:pPr algn="ctr">
              <a:lnSpc>
                <a:spcPct val="115000"/>
              </a:lnSpc>
            </a:pPr>
            <a:r>
              <a:rPr lang="es-ES" sz="2400">
                <a:latin typeface="Calibri" pitchFamily="34" charset="0"/>
                <a:ea typeface="Calibri" pitchFamily="34" charset="0"/>
                <a:cs typeface="Times New Roman" pitchFamily="18" charset="0"/>
              </a:rPr>
              <a:t>FORMACION  DE  DOCENTES  Y  DIRECTIVO </a:t>
            </a:r>
          </a:p>
        </p:txBody>
      </p:sp>
      <p:sp>
        <p:nvSpPr>
          <p:cNvPr id="44034" name="4 Rectángulo"/>
          <p:cNvSpPr>
            <a:spLocks noChangeArrowheads="1"/>
          </p:cNvSpPr>
          <p:nvPr/>
        </p:nvSpPr>
        <p:spPr bwMode="auto">
          <a:xfrm>
            <a:off x="642938" y="785813"/>
            <a:ext cx="8215312" cy="461962"/>
          </a:xfrm>
          <a:prstGeom prst="rect">
            <a:avLst/>
          </a:prstGeom>
          <a:noFill/>
          <a:ln w="9525">
            <a:noFill/>
            <a:miter lim="800000"/>
            <a:headEnd/>
            <a:tailEnd/>
          </a:ln>
        </p:spPr>
        <p:txBody>
          <a:bodyPr>
            <a:spAutoFit/>
          </a:bodyPr>
          <a:lstStyle/>
          <a:p>
            <a:r>
              <a:rPr lang="es-ES" sz="2400">
                <a:latin typeface="Calibri" pitchFamily="34" charset="0"/>
              </a:rPr>
              <a:t>2. BILINGUISMO </a:t>
            </a:r>
          </a:p>
        </p:txBody>
      </p:sp>
      <p:sp>
        <p:nvSpPr>
          <p:cNvPr id="44035" name="Rectangle 1"/>
          <p:cNvSpPr>
            <a:spLocks noChangeArrowheads="1"/>
          </p:cNvSpPr>
          <p:nvPr/>
        </p:nvSpPr>
        <p:spPr bwMode="auto">
          <a:xfrm>
            <a:off x="714375" y="1214438"/>
            <a:ext cx="7715250" cy="5078313"/>
          </a:xfrm>
          <a:prstGeom prst="rect">
            <a:avLst/>
          </a:prstGeom>
          <a:noFill/>
          <a:ln w="9525">
            <a:noFill/>
            <a:miter lim="800000"/>
            <a:headEnd/>
            <a:tailEnd/>
          </a:ln>
        </p:spPr>
        <p:txBody>
          <a:bodyPr anchor="ctr">
            <a:spAutoFit/>
          </a:bodyPr>
          <a:lstStyle/>
          <a:p>
            <a:pPr algn="just"/>
            <a:r>
              <a:rPr lang="es-ES" dirty="0">
                <a:ea typeface="Calibri" pitchFamily="34" charset="0"/>
                <a:cs typeface="Arial" charset="0"/>
              </a:rPr>
              <a:t>En desarrollo del programa biling</a:t>
            </a:r>
            <a:r>
              <a:rPr lang="es-ES" dirty="0">
                <a:latin typeface="Calibri" pitchFamily="34" charset="0"/>
                <a:ea typeface="Calibri" pitchFamily="34" charset="0"/>
                <a:cs typeface="Arial" charset="0"/>
              </a:rPr>
              <a:t>ü</a:t>
            </a:r>
            <a:r>
              <a:rPr lang="es-ES" dirty="0">
                <a:ea typeface="Calibri" pitchFamily="34" charset="0"/>
                <a:cs typeface="Arial" charset="0"/>
              </a:rPr>
              <a:t>ismo se realiz</a:t>
            </a:r>
            <a:r>
              <a:rPr lang="es-ES" dirty="0">
                <a:latin typeface="Calibri" pitchFamily="34" charset="0"/>
                <a:ea typeface="Calibri" pitchFamily="34" charset="0"/>
                <a:cs typeface="Arial" charset="0"/>
              </a:rPr>
              <a:t>ó</a:t>
            </a:r>
            <a:r>
              <a:rPr lang="es-ES" dirty="0">
                <a:ea typeface="Calibri" pitchFamily="34" charset="0"/>
                <a:cs typeface="Arial" charset="0"/>
              </a:rPr>
              <a:t>  el  diagnostico  a  66  docentes( 55%)  de  120  que  orientan  el  </a:t>
            </a:r>
            <a:r>
              <a:rPr lang="es-ES" dirty="0">
                <a:latin typeface="Calibri" pitchFamily="34" charset="0"/>
                <a:ea typeface="Calibri" pitchFamily="34" charset="0"/>
                <a:cs typeface="Arial" charset="0"/>
              </a:rPr>
              <a:t>á</a:t>
            </a:r>
            <a:r>
              <a:rPr lang="es-ES" dirty="0">
                <a:ea typeface="Calibri" pitchFamily="34" charset="0"/>
                <a:cs typeface="Arial" charset="0"/>
              </a:rPr>
              <a:t>rea   y con el objeto de elevar el nivel de competencias de Docentes de A2 a B1, 4 docentes participaron en la   inmersi</a:t>
            </a:r>
            <a:r>
              <a:rPr lang="es-ES" dirty="0">
                <a:latin typeface="Calibri" pitchFamily="34" charset="0"/>
                <a:ea typeface="Calibri" pitchFamily="34" charset="0"/>
                <a:cs typeface="Arial" charset="0"/>
              </a:rPr>
              <a:t>ó</a:t>
            </a:r>
            <a:r>
              <a:rPr lang="es-ES" dirty="0">
                <a:ea typeface="Calibri" pitchFamily="34" charset="0"/>
                <a:cs typeface="Arial" charset="0"/>
              </a:rPr>
              <a:t>n en la ciudad de Armenia  cofinanciados por el Municipio y la Naci</a:t>
            </a:r>
            <a:r>
              <a:rPr lang="es-ES" dirty="0">
                <a:latin typeface="Calibri" pitchFamily="34" charset="0"/>
                <a:ea typeface="Calibri" pitchFamily="34" charset="0"/>
                <a:cs typeface="Arial" charset="0"/>
              </a:rPr>
              <a:t>ó</a:t>
            </a:r>
            <a:r>
              <a:rPr lang="es-ES" dirty="0">
                <a:ea typeface="Calibri" pitchFamily="34" charset="0"/>
                <a:cs typeface="Arial" charset="0"/>
              </a:rPr>
              <a:t>n y 20 docentes  realizaron un  taller  virtual   orientado  y financiado por el MEN en el  a</a:t>
            </a:r>
            <a:r>
              <a:rPr lang="es-ES" dirty="0">
                <a:latin typeface="Calibri" pitchFamily="34" charset="0"/>
                <a:ea typeface="Calibri" pitchFamily="34" charset="0"/>
                <a:cs typeface="Arial" charset="0"/>
              </a:rPr>
              <a:t>ñ</a:t>
            </a:r>
            <a:r>
              <a:rPr lang="es-ES" dirty="0">
                <a:ea typeface="Calibri" pitchFamily="34" charset="0"/>
                <a:cs typeface="Arial" charset="0"/>
              </a:rPr>
              <a:t>o  2008.</a:t>
            </a:r>
          </a:p>
          <a:p>
            <a:pPr algn="just" eaLnBrk="0" hangingPunct="0"/>
            <a:r>
              <a:rPr lang="es-ES" dirty="0">
                <a:ea typeface="Calibri" pitchFamily="34" charset="0"/>
                <a:cs typeface="Arial" charset="0"/>
              </a:rPr>
              <a:t>Para  el 2009   se han  proyectado  2 talleres para elevar los niveles  de  competencias  diagnosticados  en  los  docentes  evaluados. Un taller  virtual   con el  SENA   y  </a:t>
            </a:r>
            <a:r>
              <a:rPr lang="es-ES" dirty="0" smtClean="0">
                <a:ea typeface="Calibri" pitchFamily="34" charset="0"/>
                <a:cs typeface="Arial" charset="0"/>
              </a:rPr>
              <a:t>uno presencial </a:t>
            </a:r>
            <a:r>
              <a:rPr lang="es-ES" dirty="0">
                <a:ea typeface="Calibri" pitchFamily="34" charset="0"/>
                <a:cs typeface="Arial" charset="0"/>
              </a:rPr>
              <a:t>con </a:t>
            </a:r>
            <a:r>
              <a:rPr lang="es-ES" dirty="0" smtClean="0">
                <a:ea typeface="Calibri" pitchFamily="34" charset="0"/>
                <a:cs typeface="Arial" charset="0"/>
              </a:rPr>
              <a:t>la Universidad</a:t>
            </a:r>
            <a:r>
              <a:rPr lang="es-ES" dirty="0" smtClean="0">
                <a:ea typeface="Calibri" pitchFamily="34" charset="0"/>
                <a:cs typeface="Arial" charset="0"/>
              </a:rPr>
              <a:t>  de Córdoba.</a:t>
            </a:r>
            <a:endParaRPr lang="es-ES" dirty="0">
              <a:ea typeface="Calibri" pitchFamily="34" charset="0"/>
              <a:cs typeface="Arial" charset="0"/>
            </a:endParaRPr>
          </a:p>
          <a:p>
            <a:pPr algn="just" eaLnBrk="0" hangingPunct="0"/>
            <a:endParaRPr lang="es-ES" dirty="0">
              <a:ea typeface="Calibri" pitchFamily="34" charset="0"/>
              <a:cs typeface="Arial" charset="0"/>
            </a:endParaRPr>
          </a:p>
          <a:p>
            <a:pPr algn="just" eaLnBrk="0" hangingPunct="0"/>
            <a:r>
              <a:rPr lang="es-ES" dirty="0">
                <a:ea typeface="Calibri" pitchFamily="34" charset="0"/>
                <a:cs typeface="Arial" charset="0"/>
              </a:rPr>
              <a:t>El  44 %  de  los  maestros de los  66  docentes  diagnosticados   están  ubicados  en  el  nivel  de  competencia  A.</a:t>
            </a:r>
          </a:p>
          <a:p>
            <a:pPr algn="just" eaLnBrk="0" hangingPunct="0"/>
            <a:endParaRPr lang="es-ES" dirty="0">
              <a:ea typeface="Calibri" pitchFamily="34" charset="0"/>
              <a:cs typeface="Arial" charset="0"/>
            </a:endParaRPr>
          </a:p>
          <a:p>
            <a:pPr algn="just" eaLnBrk="0" hangingPunct="0"/>
            <a:r>
              <a:rPr lang="es-ES" dirty="0">
                <a:ea typeface="Calibri" pitchFamily="34" charset="0"/>
                <a:cs typeface="Arial" charset="0"/>
              </a:rPr>
              <a:t>Del  44 %  solo  29   docentes  han  sido  formado  del  nivel  de  competencia A   al  nivel  B. Correspondiente  al  12.8 %    </a:t>
            </a:r>
          </a:p>
          <a:p>
            <a:pPr algn="just" eaLnBrk="0" hangingPunct="0"/>
            <a:endParaRPr lang="es-ES" dirty="0">
              <a:ea typeface="Calibri" pitchFamily="34" charset="0"/>
              <a:cs typeface="Arial" charset="0"/>
            </a:endParaRPr>
          </a:p>
          <a:p>
            <a:pPr algn="just" eaLnBrk="0" hangingPunct="0"/>
            <a:r>
              <a:rPr lang="es-ES" dirty="0">
                <a:latin typeface="Calibri" pitchFamily="34" charset="0"/>
                <a:ea typeface="Calibri" pitchFamily="34" charset="0"/>
                <a:cs typeface="Arial" charset="0"/>
              </a:rPr>
              <a:t>Hay   54 maestros  de  ingles  sin realizar  diagnostico, que  representan  el  45 %</a:t>
            </a:r>
            <a:r>
              <a:rPr lang="es-ES" dirty="0">
                <a:ea typeface="Calibri" pitchFamily="34" charset="0"/>
                <a:cs typeface="Arial" charset="0"/>
              </a:rPr>
              <a:t>  </a:t>
            </a:r>
          </a:p>
          <a:p>
            <a:pPr algn="just" eaLnBrk="0" hangingPunct="0"/>
            <a:r>
              <a:rPr lang="es-ES" dirty="0">
                <a:ea typeface="Calibri" pitchFamily="34" charset="0"/>
                <a:cs typeface="Arial" charset="0"/>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CuadroTexto"/>
          <p:cNvSpPr txBox="1">
            <a:spLocks noChangeArrowheads="1"/>
          </p:cNvSpPr>
          <p:nvPr/>
        </p:nvSpPr>
        <p:spPr bwMode="auto">
          <a:xfrm>
            <a:off x="571500" y="785813"/>
            <a:ext cx="7786688" cy="523875"/>
          </a:xfrm>
          <a:prstGeom prst="rect">
            <a:avLst/>
          </a:prstGeom>
          <a:noFill/>
          <a:ln w="9525">
            <a:noFill/>
            <a:miter lim="800000"/>
            <a:headEnd/>
            <a:tailEnd/>
          </a:ln>
        </p:spPr>
        <p:txBody>
          <a:bodyPr>
            <a:spAutoFit/>
          </a:bodyPr>
          <a:lstStyle/>
          <a:p>
            <a:pPr algn="ctr"/>
            <a:r>
              <a:rPr lang="es-ES" sz="2800">
                <a:latin typeface="Calibri" pitchFamily="34" charset="0"/>
              </a:rPr>
              <a:t>PLAN  DE  APOYO  AL  MEJORAMIENTO   </a:t>
            </a:r>
          </a:p>
        </p:txBody>
      </p:sp>
      <p:sp>
        <p:nvSpPr>
          <p:cNvPr id="17410" name="2 CuadroTexto"/>
          <p:cNvSpPr txBox="1">
            <a:spLocks noChangeArrowheads="1"/>
          </p:cNvSpPr>
          <p:nvPr/>
        </p:nvSpPr>
        <p:spPr bwMode="auto">
          <a:xfrm>
            <a:off x="785813" y="1824038"/>
            <a:ext cx="7786687" cy="461962"/>
          </a:xfrm>
          <a:prstGeom prst="rect">
            <a:avLst/>
          </a:prstGeom>
          <a:noFill/>
          <a:ln w="9525">
            <a:noFill/>
            <a:miter lim="800000"/>
            <a:headEnd/>
            <a:tailEnd/>
          </a:ln>
        </p:spPr>
        <p:txBody>
          <a:bodyPr>
            <a:spAutoFit/>
          </a:bodyPr>
          <a:lstStyle/>
          <a:p>
            <a:r>
              <a:rPr lang="es-ES" sz="2400">
                <a:latin typeface="Calibri" pitchFamily="34" charset="0"/>
              </a:rPr>
              <a:t>1. Acompañamiento  a los  EE  y  su  gestión  escolar </a:t>
            </a:r>
            <a:r>
              <a:rPr lang="es-ES">
                <a:latin typeface="Calibri" pitchFamily="34" charset="0"/>
              </a:rPr>
              <a:t>   </a:t>
            </a:r>
          </a:p>
        </p:txBody>
      </p:sp>
      <p:sp>
        <p:nvSpPr>
          <p:cNvPr id="17411" name="3 CuadroTexto"/>
          <p:cNvSpPr txBox="1">
            <a:spLocks noChangeArrowheads="1"/>
          </p:cNvSpPr>
          <p:nvPr/>
        </p:nvSpPr>
        <p:spPr bwMode="auto">
          <a:xfrm>
            <a:off x="785813" y="2466975"/>
            <a:ext cx="7929562" cy="461963"/>
          </a:xfrm>
          <a:prstGeom prst="rect">
            <a:avLst/>
          </a:prstGeom>
          <a:noFill/>
          <a:ln w="9525">
            <a:noFill/>
            <a:miter lim="800000"/>
            <a:headEnd/>
            <a:tailEnd/>
          </a:ln>
        </p:spPr>
        <p:txBody>
          <a:bodyPr>
            <a:spAutoFit/>
          </a:bodyPr>
          <a:lstStyle/>
          <a:p>
            <a:r>
              <a:rPr lang="es-ES" sz="2400">
                <a:latin typeface="Calibri" pitchFamily="34" charset="0"/>
              </a:rPr>
              <a:t>2.  Formación  de  docentes  y  directivos  docentes  </a:t>
            </a:r>
            <a:r>
              <a:rPr lang="es-ES">
                <a:latin typeface="Calibri" pitchFamily="34" charset="0"/>
              </a:rPr>
              <a:t>   </a:t>
            </a:r>
          </a:p>
        </p:txBody>
      </p:sp>
      <p:sp>
        <p:nvSpPr>
          <p:cNvPr id="17412" name="4 CuadroTexto"/>
          <p:cNvSpPr txBox="1">
            <a:spLocks noChangeArrowheads="1"/>
          </p:cNvSpPr>
          <p:nvPr/>
        </p:nvSpPr>
        <p:spPr bwMode="auto">
          <a:xfrm>
            <a:off x="785813" y="3027363"/>
            <a:ext cx="7643812" cy="830262"/>
          </a:xfrm>
          <a:prstGeom prst="rect">
            <a:avLst/>
          </a:prstGeom>
          <a:noFill/>
          <a:ln w="9525">
            <a:noFill/>
            <a:miter lim="800000"/>
            <a:headEnd/>
            <a:tailEnd/>
          </a:ln>
        </p:spPr>
        <p:txBody>
          <a:bodyPr>
            <a:spAutoFit/>
          </a:bodyPr>
          <a:lstStyle/>
          <a:p>
            <a:r>
              <a:rPr lang="es-ES" sz="2400">
                <a:latin typeface="Calibri" pitchFamily="34" charset="0"/>
              </a:rPr>
              <a:t>3.  Apropiación  y  uso  de  los medios  y  nuevas  tecnologías   de  la  información  y  comunicación    </a:t>
            </a:r>
          </a:p>
        </p:txBody>
      </p:sp>
      <p:pic>
        <p:nvPicPr>
          <p:cNvPr id="17413" name="Picture 2" descr="LOGO FINAL"/>
          <p:cNvPicPr>
            <a:picLocks noChangeAspect="1" noChangeArrowheads="1"/>
          </p:cNvPicPr>
          <p:nvPr/>
        </p:nvPicPr>
        <p:blipFill>
          <a:blip r:embed="rId2"/>
          <a:srcRect/>
          <a:stretch>
            <a:fillRect/>
          </a:stretch>
        </p:blipFill>
        <p:spPr bwMode="auto">
          <a:xfrm>
            <a:off x="7462838" y="700088"/>
            <a:ext cx="966787"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3 CuadroTexto"/>
          <p:cNvSpPr txBox="1">
            <a:spLocks noChangeArrowheads="1"/>
          </p:cNvSpPr>
          <p:nvPr/>
        </p:nvSpPr>
        <p:spPr bwMode="auto">
          <a:xfrm>
            <a:off x="500063" y="1285875"/>
            <a:ext cx="8143875" cy="369888"/>
          </a:xfrm>
          <a:prstGeom prst="rect">
            <a:avLst/>
          </a:prstGeom>
          <a:noFill/>
          <a:ln w="9525">
            <a:noFill/>
            <a:miter lim="800000"/>
            <a:headEnd/>
            <a:tailEnd/>
          </a:ln>
        </p:spPr>
        <p:txBody>
          <a:bodyPr>
            <a:spAutoFit/>
          </a:bodyPr>
          <a:lstStyle/>
          <a:p>
            <a:r>
              <a:rPr lang="es-ES">
                <a:latin typeface="Calibri" pitchFamily="34" charset="0"/>
              </a:rPr>
              <a:t>  INFRAESTRUCTURA  </a:t>
            </a:r>
          </a:p>
        </p:txBody>
      </p:sp>
      <p:sp>
        <p:nvSpPr>
          <p:cNvPr id="45058" name="4 CuadroTexto"/>
          <p:cNvSpPr txBox="1">
            <a:spLocks noChangeArrowheads="1"/>
          </p:cNvSpPr>
          <p:nvPr/>
        </p:nvSpPr>
        <p:spPr bwMode="auto">
          <a:xfrm>
            <a:off x="857250" y="142875"/>
            <a:ext cx="7643813" cy="830263"/>
          </a:xfrm>
          <a:prstGeom prst="rect">
            <a:avLst/>
          </a:prstGeom>
          <a:noFill/>
          <a:ln w="9525">
            <a:noFill/>
            <a:miter lim="800000"/>
            <a:headEnd/>
            <a:tailEnd/>
          </a:ln>
        </p:spPr>
        <p:txBody>
          <a:bodyPr>
            <a:spAutoFit/>
          </a:bodyPr>
          <a:lstStyle/>
          <a:p>
            <a:pPr algn="ctr"/>
            <a:r>
              <a:rPr lang="es-ES" sz="2400">
                <a:latin typeface="Calibri" pitchFamily="34" charset="0"/>
              </a:rPr>
              <a:t>APROPIACIÓN  Y  USO  DE  LOS MEDIOS  Y  NUEVAS  TECNOLOGÍAS   DE  LA  INFORMACIÓN  Y  COMUNICACIÓN    </a:t>
            </a:r>
          </a:p>
        </p:txBody>
      </p:sp>
      <p:sp>
        <p:nvSpPr>
          <p:cNvPr id="45059" name="5 CuadroTexto"/>
          <p:cNvSpPr txBox="1">
            <a:spLocks noChangeArrowheads="1"/>
          </p:cNvSpPr>
          <p:nvPr/>
        </p:nvSpPr>
        <p:spPr bwMode="auto">
          <a:xfrm>
            <a:off x="500063" y="1701800"/>
            <a:ext cx="8143875" cy="369888"/>
          </a:xfrm>
          <a:prstGeom prst="rect">
            <a:avLst/>
          </a:prstGeom>
          <a:noFill/>
          <a:ln w="9525">
            <a:noFill/>
            <a:miter lim="800000"/>
            <a:headEnd/>
            <a:tailEnd/>
          </a:ln>
        </p:spPr>
        <p:txBody>
          <a:bodyPr>
            <a:spAutoFit/>
          </a:bodyPr>
          <a:lstStyle/>
          <a:p>
            <a:r>
              <a:rPr lang="es-ES">
                <a:latin typeface="Calibri" pitchFamily="34" charset="0"/>
              </a:rPr>
              <a:t>  FORMACION </a:t>
            </a:r>
          </a:p>
        </p:txBody>
      </p:sp>
      <p:graphicFrame>
        <p:nvGraphicFramePr>
          <p:cNvPr id="45072" name="Group 16"/>
          <p:cNvGraphicFramePr>
            <a:graphicFrameLocks noGrp="1"/>
          </p:cNvGraphicFramePr>
          <p:nvPr/>
        </p:nvGraphicFramePr>
        <p:xfrm>
          <a:off x="762000" y="2259013"/>
          <a:ext cx="6096000" cy="742950"/>
        </p:xfrm>
        <a:graphic>
          <a:graphicData uri="http://schemas.openxmlformats.org/drawingml/2006/table">
            <a:tbl>
              <a:tblPr/>
              <a:tblGrid>
                <a:gridCol w="3048000"/>
                <a:gridCol w="304800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rPr>
                        <a:t>Entrapares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rgbClr val="FFFFFF"/>
                          </a:solidFill>
                          <a:effectLst/>
                          <a:latin typeface="Calibri" pitchFamily="34" charset="0"/>
                        </a:rPr>
                        <a:t>211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Temátics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0" i="0" u="none" strike="noStrike" cap="none" normalizeH="0" baseline="0" smtClean="0">
                          <a:ln>
                            <a:noFill/>
                          </a:ln>
                          <a:solidFill>
                            <a:srgbClr val="000000"/>
                          </a:solidFill>
                          <a:effectLst/>
                          <a:latin typeface="Calibri" pitchFamily="34" charset="0"/>
                        </a:rPr>
                        <a:t>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1 CuadroTexto"/>
          <p:cNvSpPr txBox="1">
            <a:spLocks noChangeArrowheads="1"/>
          </p:cNvSpPr>
          <p:nvPr/>
        </p:nvSpPr>
        <p:spPr bwMode="auto">
          <a:xfrm>
            <a:off x="2214563" y="2357438"/>
            <a:ext cx="6142037" cy="584200"/>
          </a:xfrm>
          <a:prstGeom prst="rect">
            <a:avLst/>
          </a:prstGeom>
          <a:noFill/>
          <a:ln w="9525">
            <a:noFill/>
            <a:miter lim="800000"/>
            <a:headEnd/>
            <a:tailEnd/>
          </a:ln>
        </p:spPr>
        <p:txBody>
          <a:bodyPr wrap="none">
            <a:spAutoFit/>
          </a:bodyPr>
          <a:lstStyle/>
          <a:p>
            <a:r>
              <a:rPr lang="es-ES" sz="3200">
                <a:latin typeface="Calibri" pitchFamily="34" charset="0"/>
              </a:rPr>
              <a:t>OFICINA   DE  CALIDAD  EDUCATIVA </a:t>
            </a:r>
          </a:p>
        </p:txBody>
      </p:sp>
      <p:sp>
        <p:nvSpPr>
          <p:cNvPr id="46082" name="2 CuadroTexto"/>
          <p:cNvSpPr txBox="1">
            <a:spLocks noChangeArrowheads="1"/>
          </p:cNvSpPr>
          <p:nvPr/>
        </p:nvSpPr>
        <p:spPr bwMode="auto">
          <a:xfrm>
            <a:off x="2286000" y="3130550"/>
            <a:ext cx="4857750" cy="1568450"/>
          </a:xfrm>
          <a:prstGeom prst="rect">
            <a:avLst/>
          </a:prstGeom>
          <a:noFill/>
          <a:ln w="9525">
            <a:noFill/>
            <a:miter lim="800000"/>
            <a:headEnd/>
            <a:tailEnd/>
          </a:ln>
        </p:spPr>
        <p:txBody>
          <a:bodyPr wrap="none">
            <a:spAutoFit/>
          </a:bodyPr>
          <a:lstStyle/>
          <a:p>
            <a:r>
              <a:rPr lang="es-ES" sz="9600">
                <a:latin typeface="Calibri" pitchFamily="34" charset="0"/>
              </a:rPr>
              <a:t>GRACIAS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428750" y="928688"/>
            <a:ext cx="5857875" cy="4832350"/>
          </a:xfrm>
          <a:prstGeom prst="rect">
            <a:avLst/>
          </a:prstGeom>
          <a:noFill/>
          <a:ln w="9525">
            <a:noFill/>
            <a:miter lim="800000"/>
            <a:headEnd/>
            <a:tailEnd/>
          </a:ln>
        </p:spPr>
        <p:txBody>
          <a:bodyPr anchor="ctr">
            <a:spAutoFit/>
          </a:bodyPr>
          <a:lstStyle/>
          <a:p>
            <a:pPr algn="just"/>
            <a:r>
              <a:rPr lang="es-ES" sz="2800" b="1">
                <a:latin typeface="Calibri" pitchFamily="34" charset="0"/>
                <a:ea typeface="Calibri" pitchFamily="34" charset="0"/>
                <a:cs typeface="Times New Roman" pitchFamily="18" charset="0"/>
              </a:rPr>
              <a:t>El  plan  de  apoyo al mejoramiento  de la  calidad   PAM  año  2009-2011,    está  formulado  y  diseñado   y  se  encuentra  en  ejecución:  En  el  eje  de  acompañamiento  a  los  EE  oficiales  del  PAM   cuenta  con  16  proyectos  de los  cuales   se  están ejecutando  sólo   10.  Los  6  restantes  presentan problemas de  coordinación  y   asignación  de los  responsables  para  la  ejecución.</a:t>
            </a:r>
            <a:endParaRPr lang="es-ES" sz="2800" b="1">
              <a:ea typeface="Calibri" pitchFamily="34" charset="0"/>
              <a:cs typeface="Times New Roman" pitchFamily="18" charset="0"/>
            </a:endParaRPr>
          </a:p>
        </p:txBody>
      </p:sp>
      <p:pic>
        <p:nvPicPr>
          <p:cNvPr id="18434" name="Picture 2" descr="LOGO FINAL"/>
          <p:cNvPicPr>
            <a:picLocks noChangeAspect="1" noChangeArrowheads="1"/>
          </p:cNvPicPr>
          <p:nvPr/>
        </p:nvPicPr>
        <p:blipFill>
          <a:blip r:embed="rId2"/>
          <a:srcRect/>
          <a:stretch>
            <a:fillRect/>
          </a:stretch>
        </p:blipFill>
        <p:spPr bwMode="auto">
          <a:xfrm>
            <a:off x="7500938" y="214313"/>
            <a:ext cx="966787"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Rectángulo"/>
          <p:cNvSpPr>
            <a:spLocks noChangeArrowheads="1"/>
          </p:cNvSpPr>
          <p:nvPr/>
        </p:nvSpPr>
        <p:spPr bwMode="auto">
          <a:xfrm>
            <a:off x="428625" y="1130300"/>
            <a:ext cx="7786688" cy="461963"/>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a:t>
            </a:r>
            <a:r>
              <a:rPr lang="es-ES" sz="2400">
                <a:latin typeface="Calibri" pitchFamily="34" charset="0"/>
              </a:rPr>
              <a:t>Acompañamiento  metodológico  conjunto  AMC</a:t>
            </a:r>
          </a:p>
        </p:txBody>
      </p:sp>
      <p:sp>
        <p:nvSpPr>
          <p:cNvPr id="19458" name="Rectangle 1"/>
          <p:cNvSpPr>
            <a:spLocks noChangeArrowheads="1"/>
          </p:cNvSpPr>
          <p:nvPr/>
        </p:nvSpPr>
        <p:spPr bwMode="auto">
          <a:xfrm>
            <a:off x="428625" y="1598613"/>
            <a:ext cx="8215313" cy="830262"/>
          </a:xfrm>
          <a:prstGeom prst="rect">
            <a:avLst/>
          </a:prstGeom>
          <a:noFill/>
          <a:ln w="9525">
            <a:noFill/>
            <a:miter lim="800000"/>
            <a:headEnd/>
            <a:tailEnd/>
          </a:ln>
        </p:spPr>
        <p:txBody>
          <a:bodyPr anchor="ctr">
            <a:spAutoFit/>
          </a:bodyPr>
          <a:lstStyle/>
          <a:p>
            <a:pPr algn="just">
              <a:buFont typeface="Arial" charset="0"/>
              <a:buChar char="•"/>
            </a:pPr>
            <a:r>
              <a:rPr lang="es-ES">
                <a:ea typeface="Calibri" pitchFamily="34" charset="0"/>
                <a:cs typeface="Arial" charset="0"/>
              </a:rPr>
              <a:t>  </a:t>
            </a:r>
            <a:r>
              <a:rPr lang="es-ES" sz="2400">
                <a:ea typeface="Calibri" pitchFamily="34" charset="0"/>
                <a:cs typeface="Arial" charset="0"/>
              </a:rPr>
              <a:t>Atención a Poblaciones Indígenas y Afro colombiana de Sincelejo</a:t>
            </a:r>
          </a:p>
        </p:txBody>
      </p:sp>
      <p:sp>
        <p:nvSpPr>
          <p:cNvPr id="19459" name="3 Rectángulo"/>
          <p:cNvSpPr>
            <a:spLocks noChangeArrowheads="1"/>
          </p:cNvSpPr>
          <p:nvPr/>
        </p:nvSpPr>
        <p:spPr bwMode="auto">
          <a:xfrm>
            <a:off x="433388" y="2416175"/>
            <a:ext cx="2419350" cy="461963"/>
          </a:xfrm>
          <a:prstGeom prst="rect">
            <a:avLst/>
          </a:prstGeom>
          <a:noFill/>
          <a:ln w="9525">
            <a:noFill/>
            <a:miter lim="800000"/>
            <a:headEnd/>
            <a:tailEnd/>
          </a:ln>
        </p:spPr>
        <p:txBody>
          <a:bodyPr wrap="none">
            <a:spAutoFit/>
          </a:bodyPr>
          <a:lstStyle/>
          <a:p>
            <a:pPr>
              <a:buFont typeface="Arial" charset="0"/>
              <a:buChar char="•"/>
            </a:pPr>
            <a:r>
              <a:rPr lang="es-ES">
                <a:latin typeface="Calibri" pitchFamily="34" charset="0"/>
              </a:rPr>
              <a:t>   </a:t>
            </a:r>
            <a:r>
              <a:rPr lang="es-ES" sz="2400">
                <a:latin typeface="Calibri" pitchFamily="34" charset="0"/>
              </a:rPr>
              <a:t>Educación rural </a:t>
            </a:r>
          </a:p>
        </p:txBody>
      </p:sp>
      <p:sp>
        <p:nvSpPr>
          <p:cNvPr id="19460" name="4 Rectángulo"/>
          <p:cNvSpPr>
            <a:spLocks noChangeArrowheads="1"/>
          </p:cNvSpPr>
          <p:nvPr/>
        </p:nvSpPr>
        <p:spPr bwMode="auto">
          <a:xfrm>
            <a:off x="428625" y="2824163"/>
            <a:ext cx="4305300" cy="461962"/>
          </a:xfrm>
          <a:prstGeom prst="rect">
            <a:avLst/>
          </a:prstGeom>
          <a:noFill/>
          <a:ln w="9525">
            <a:noFill/>
            <a:miter lim="800000"/>
            <a:headEnd/>
            <a:tailEnd/>
          </a:ln>
        </p:spPr>
        <p:txBody>
          <a:bodyPr wrap="none">
            <a:spAutoFit/>
          </a:bodyPr>
          <a:lstStyle/>
          <a:p>
            <a:pPr>
              <a:buFont typeface="Arial" charset="0"/>
              <a:buChar char="•"/>
            </a:pPr>
            <a:r>
              <a:rPr lang="es-ES">
                <a:latin typeface="Calibri" pitchFamily="34" charset="0"/>
              </a:rPr>
              <a:t>   </a:t>
            </a:r>
            <a:r>
              <a:rPr lang="es-ES" sz="2400">
                <a:latin typeface="Calibri" pitchFamily="34" charset="0"/>
              </a:rPr>
              <a:t>Educación inclusiva con calidad</a:t>
            </a:r>
          </a:p>
        </p:txBody>
      </p:sp>
      <p:sp>
        <p:nvSpPr>
          <p:cNvPr id="19461" name="5 Rectángulo"/>
          <p:cNvSpPr>
            <a:spLocks noChangeArrowheads="1"/>
          </p:cNvSpPr>
          <p:nvPr/>
        </p:nvSpPr>
        <p:spPr bwMode="auto">
          <a:xfrm>
            <a:off x="428625" y="3324225"/>
            <a:ext cx="2778125" cy="461963"/>
          </a:xfrm>
          <a:prstGeom prst="rect">
            <a:avLst/>
          </a:prstGeom>
          <a:noFill/>
          <a:ln w="9525">
            <a:noFill/>
            <a:miter lim="800000"/>
            <a:headEnd/>
            <a:tailEnd/>
          </a:ln>
        </p:spPr>
        <p:txBody>
          <a:bodyPr wrap="none">
            <a:spAutoFit/>
          </a:bodyPr>
          <a:lstStyle/>
          <a:p>
            <a:pPr>
              <a:buFont typeface="Arial" charset="0"/>
              <a:buChar char="•"/>
            </a:pPr>
            <a:r>
              <a:rPr lang="es-ES">
                <a:latin typeface="Calibri" pitchFamily="34" charset="0"/>
              </a:rPr>
              <a:t>    </a:t>
            </a:r>
            <a:r>
              <a:rPr lang="es-ES" sz="2400">
                <a:latin typeface="Calibri" pitchFamily="34" charset="0"/>
              </a:rPr>
              <a:t>Gestión de calidad</a:t>
            </a:r>
          </a:p>
        </p:txBody>
      </p:sp>
      <p:sp>
        <p:nvSpPr>
          <p:cNvPr id="19462" name="Rectangle 2"/>
          <p:cNvSpPr>
            <a:spLocks noChangeArrowheads="1"/>
          </p:cNvSpPr>
          <p:nvPr/>
        </p:nvSpPr>
        <p:spPr bwMode="auto">
          <a:xfrm>
            <a:off x="428625" y="3813175"/>
            <a:ext cx="8001000" cy="830263"/>
          </a:xfrm>
          <a:prstGeom prst="rect">
            <a:avLst/>
          </a:prstGeom>
          <a:noFill/>
          <a:ln w="9525">
            <a:noFill/>
            <a:miter lim="800000"/>
            <a:headEnd/>
            <a:tailEnd/>
          </a:ln>
        </p:spPr>
        <p:txBody>
          <a:bodyPr anchor="ctr">
            <a:spAutoFit/>
          </a:bodyPr>
          <a:lstStyle/>
          <a:p>
            <a:pPr>
              <a:buFont typeface="Arial" charset="0"/>
              <a:buChar char="•"/>
            </a:pPr>
            <a:r>
              <a:rPr lang="es-ES">
                <a:ea typeface="Calibri" pitchFamily="34" charset="0"/>
                <a:cs typeface="Arial" charset="0"/>
              </a:rPr>
              <a:t>  </a:t>
            </a:r>
            <a:r>
              <a:rPr lang="es-ES" sz="2400">
                <a:ea typeface="Calibri" pitchFamily="34" charset="0"/>
                <a:cs typeface="Arial" charset="0"/>
              </a:rPr>
              <a:t>Renovación de la acreditación de la Normal Superior de Sincelejo</a:t>
            </a:r>
          </a:p>
        </p:txBody>
      </p:sp>
      <p:sp>
        <p:nvSpPr>
          <p:cNvPr id="19463" name="Rectangle 3"/>
          <p:cNvSpPr>
            <a:spLocks noChangeArrowheads="1"/>
          </p:cNvSpPr>
          <p:nvPr/>
        </p:nvSpPr>
        <p:spPr bwMode="auto">
          <a:xfrm>
            <a:off x="1643063" y="214313"/>
            <a:ext cx="6049962" cy="523875"/>
          </a:xfrm>
          <a:prstGeom prst="rect">
            <a:avLst/>
          </a:prstGeom>
          <a:noFill/>
          <a:ln w="9525">
            <a:noFill/>
            <a:miter lim="800000"/>
            <a:headEnd/>
            <a:tailEnd/>
          </a:ln>
        </p:spPr>
        <p:txBody>
          <a:bodyPr wrap="none" anchor="ctr">
            <a:spAutoFit/>
          </a:bodyPr>
          <a:lstStyle/>
          <a:p>
            <a:r>
              <a:rPr lang="es-ES" sz="2800">
                <a:cs typeface="Arial" charset="0"/>
              </a:rPr>
              <a:t>PROYECTOS  NO  EJECUTADOS   </a:t>
            </a:r>
            <a:endParaRPr lang="es-ES" sz="2800"/>
          </a:p>
        </p:txBody>
      </p:sp>
      <p:pic>
        <p:nvPicPr>
          <p:cNvPr id="19464" name="Picture 2" descr="LOGO FINAL"/>
          <p:cNvPicPr>
            <a:picLocks noChangeAspect="1" noChangeArrowheads="1"/>
          </p:cNvPicPr>
          <p:nvPr/>
        </p:nvPicPr>
        <p:blipFill>
          <a:blip r:embed="rId2"/>
          <a:srcRect/>
          <a:stretch>
            <a:fillRect/>
          </a:stretch>
        </p:blipFill>
        <p:spPr bwMode="auto">
          <a:xfrm>
            <a:off x="7891463" y="214313"/>
            <a:ext cx="966787"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LOGO FINAL"/>
          <p:cNvPicPr>
            <a:picLocks noChangeAspect="1" noChangeArrowheads="1"/>
          </p:cNvPicPr>
          <p:nvPr/>
        </p:nvPicPr>
        <p:blipFill>
          <a:blip r:embed="rId2"/>
          <a:srcRect/>
          <a:stretch>
            <a:fillRect/>
          </a:stretch>
        </p:blipFill>
        <p:spPr bwMode="auto">
          <a:xfrm>
            <a:off x="7572375" y="571500"/>
            <a:ext cx="966788" cy="800100"/>
          </a:xfrm>
          <a:prstGeom prst="rect">
            <a:avLst/>
          </a:prstGeom>
          <a:noFill/>
          <a:ln w="9525">
            <a:noFill/>
            <a:miter lim="800000"/>
            <a:headEnd/>
            <a:tailEnd/>
          </a:ln>
        </p:spPr>
      </p:pic>
      <p:sp>
        <p:nvSpPr>
          <p:cNvPr id="20482" name="2 CuadroTexto"/>
          <p:cNvSpPr txBox="1">
            <a:spLocks noChangeArrowheads="1"/>
          </p:cNvSpPr>
          <p:nvPr/>
        </p:nvSpPr>
        <p:spPr bwMode="auto">
          <a:xfrm>
            <a:off x="285750" y="142875"/>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ACOMPAÑAMIENTO  A LOS  ESTABLECIMIENTOS  EDUCATIVOS   Y  SU  GESTIÓN   ESCOLAR  </a:t>
            </a:r>
          </a:p>
        </p:txBody>
      </p:sp>
      <p:sp>
        <p:nvSpPr>
          <p:cNvPr id="20483" name="3 CuadroTexto"/>
          <p:cNvSpPr txBox="1">
            <a:spLocks noChangeArrowheads="1"/>
          </p:cNvSpPr>
          <p:nvPr/>
        </p:nvSpPr>
        <p:spPr bwMode="auto">
          <a:xfrm>
            <a:off x="285750" y="1546225"/>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1. ACOMPAÑAMIENTO  A LOS  ESTABLECIMIENTOS  EDUCATIVOS   DE BAJO  LOGRO</a:t>
            </a:r>
          </a:p>
        </p:txBody>
      </p:sp>
      <p:sp>
        <p:nvSpPr>
          <p:cNvPr id="20484" name="4 CuadroTexto"/>
          <p:cNvSpPr txBox="1">
            <a:spLocks noChangeArrowheads="1"/>
          </p:cNvSpPr>
          <p:nvPr/>
        </p:nvSpPr>
        <p:spPr bwMode="auto">
          <a:xfrm>
            <a:off x="357188" y="2428875"/>
            <a:ext cx="8572500" cy="954088"/>
          </a:xfrm>
          <a:prstGeom prst="rect">
            <a:avLst/>
          </a:prstGeom>
          <a:noFill/>
          <a:ln w="9525">
            <a:noFill/>
            <a:miter lim="800000"/>
            <a:headEnd/>
            <a:tailEnd/>
          </a:ln>
        </p:spPr>
        <p:txBody>
          <a:bodyPr>
            <a:spAutoFit/>
          </a:bodyPr>
          <a:lstStyle/>
          <a:p>
            <a:pPr algn="ctr"/>
            <a:r>
              <a:rPr lang="es-ES" sz="2800" b="1">
                <a:latin typeface="Calibri" pitchFamily="34" charset="0"/>
              </a:rPr>
              <a:t>ACCIONES EJECUTADAS  POR  SECRETARIA  DE  EDUCACIÓN</a:t>
            </a:r>
          </a:p>
        </p:txBody>
      </p:sp>
      <p:sp>
        <p:nvSpPr>
          <p:cNvPr id="20485" name="5 CuadroTexto"/>
          <p:cNvSpPr txBox="1">
            <a:spLocks noChangeArrowheads="1"/>
          </p:cNvSpPr>
          <p:nvPr/>
        </p:nvSpPr>
        <p:spPr bwMode="auto">
          <a:xfrm>
            <a:off x="214313" y="3357563"/>
            <a:ext cx="8501062" cy="2678112"/>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a:t>
            </a:r>
            <a:r>
              <a:rPr lang="es-ES" sz="2400">
                <a:latin typeface="Calibri" pitchFamily="34" charset="0"/>
              </a:rPr>
              <a:t>Número de EE Focalizados 17</a:t>
            </a:r>
            <a:endParaRPr lang="es-ES">
              <a:latin typeface="Calibri" pitchFamily="34" charset="0"/>
            </a:endParaRPr>
          </a:p>
          <a:p>
            <a:pPr>
              <a:buFont typeface="Arial" charset="0"/>
              <a:buChar char="•"/>
            </a:pPr>
            <a:r>
              <a:rPr lang="es-ES" sz="2400" b="1">
                <a:latin typeface="Calibri" pitchFamily="34" charset="0"/>
              </a:rPr>
              <a:t>Se  programaron    cuatro (4) sesiones  de  trabajo</a:t>
            </a:r>
          </a:p>
          <a:p>
            <a:pPr>
              <a:buFont typeface="Arial" charset="0"/>
              <a:buChar char="•"/>
            </a:pPr>
            <a:r>
              <a:rPr lang="es-ES" sz="2400" b="1">
                <a:latin typeface="Calibri" pitchFamily="34" charset="0"/>
              </a:rPr>
              <a:t> Población  objeto: 166 docentes  de  los  grados  5º, 9º y 11º</a:t>
            </a:r>
          </a:p>
          <a:p>
            <a:pPr>
              <a:buFont typeface="Arial" charset="0"/>
              <a:buChar char="•"/>
            </a:pPr>
            <a:r>
              <a:rPr lang="es-ES" sz="2400" b="1">
                <a:latin typeface="Calibri" pitchFamily="34" charset="0"/>
              </a:rPr>
              <a:t> Uso  de  resultados  de  las  evaluaciones  externas  e  internas</a:t>
            </a:r>
          </a:p>
          <a:p>
            <a:pPr>
              <a:buFont typeface="Arial" charset="0"/>
              <a:buChar char="•"/>
            </a:pPr>
            <a:r>
              <a:rPr lang="es-ES" sz="2400" b="1">
                <a:latin typeface="Calibri" pitchFamily="34" charset="0"/>
              </a:rPr>
              <a:t> Diseño  de  preguntas  tipo  ICFES y  prueba  SABER</a:t>
            </a:r>
          </a:p>
          <a:p>
            <a:pPr>
              <a:buFont typeface="Arial" charset="0"/>
              <a:buChar char="•"/>
            </a:pPr>
            <a:r>
              <a:rPr lang="es-ES" sz="2400" b="1">
                <a:latin typeface="Calibri" pitchFamily="34" charset="0"/>
              </a:rPr>
              <a:t> Coordinadores  de  las  comunidades académicas ( Lenguaje, Matemáticas, Sociales, Naturales, Inglés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CuadroTexto"/>
          <p:cNvSpPr txBox="1">
            <a:spLocks noChangeArrowheads="1"/>
          </p:cNvSpPr>
          <p:nvPr/>
        </p:nvSpPr>
        <p:spPr bwMode="auto">
          <a:xfrm>
            <a:off x="285750" y="142875"/>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1. ACOMPAÑAMIENTO  A LOS  ESTABLECIMIENTOS  EDUCATIVOS   DE BAJO  LOGRO</a:t>
            </a:r>
          </a:p>
        </p:txBody>
      </p:sp>
      <p:pic>
        <p:nvPicPr>
          <p:cNvPr id="21506" name="Picture 2" descr="LOGO FINAL"/>
          <p:cNvPicPr>
            <a:picLocks noChangeAspect="1" noChangeArrowheads="1"/>
          </p:cNvPicPr>
          <p:nvPr/>
        </p:nvPicPr>
        <p:blipFill>
          <a:blip r:embed="rId2"/>
          <a:srcRect/>
          <a:stretch>
            <a:fillRect/>
          </a:stretch>
        </p:blipFill>
        <p:spPr bwMode="auto">
          <a:xfrm>
            <a:off x="7358063" y="642938"/>
            <a:ext cx="966787" cy="800100"/>
          </a:xfrm>
          <a:prstGeom prst="rect">
            <a:avLst/>
          </a:prstGeom>
          <a:noFill/>
          <a:ln w="9525">
            <a:noFill/>
            <a:miter lim="800000"/>
            <a:headEnd/>
            <a:tailEnd/>
          </a:ln>
        </p:spPr>
      </p:pic>
      <p:sp>
        <p:nvSpPr>
          <p:cNvPr id="21507" name="3 CuadroTexto"/>
          <p:cNvSpPr txBox="1">
            <a:spLocks noChangeArrowheads="1"/>
          </p:cNvSpPr>
          <p:nvPr/>
        </p:nvSpPr>
        <p:spPr bwMode="auto">
          <a:xfrm>
            <a:off x="214313" y="1619250"/>
            <a:ext cx="8572500" cy="523875"/>
          </a:xfrm>
          <a:prstGeom prst="rect">
            <a:avLst/>
          </a:prstGeom>
          <a:noFill/>
          <a:ln w="9525">
            <a:noFill/>
            <a:miter lim="800000"/>
            <a:headEnd/>
            <a:tailEnd/>
          </a:ln>
        </p:spPr>
        <p:txBody>
          <a:bodyPr>
            <a:spAutoFit/>
          </a:bodyPr>
          <a:lstStyle/>
          <a:p>
            <a:pPr algn="ctr"/>
            <a:r>
              <a:rPr lang="es-ES" sz="2800" b="1">
                <a:latin typeface="Calibri" pitchFamily="34" charset="0"/>
              </a:rPr>
              <a:t>ACCIONES  A  REALIZAR EN   LOS  ESTABLECIMIENTOS  </a:t>
            </a:r>
          </a:p>
        </p:txBody>
      </p:sp>
      <p:sp>
        <p:nvSpPr>
          <p:cNvPr id="21508" name="4 CuadroTexto"/>
          <p:cNvSpPr txBox="1">
            <a:spLocks noChangeArrowheads="1"/>
          </p:cNvSpPr>
          <p:nvPr/>
        </p:nvSpPr>
        <p:spPr bwMode="auto">
          <a:xfrm>
            <a:off x="285750" y="2478088"/>
            <a:ext cx="8501063" cy="3046412"/>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a:t>
            </a:r>
            <a:r>
              <a:rPr lang="es-ES" sz="2400" b="1">
                <a:latin typeface="Calibri" pitchFamily="34" charset="0"/>
              </a:rPr>
              <a:t>Operatividad   del  Consejo  Académico  y Directivo</a:t>
            </a:r>
          </a:p>
          <a:p>
            <a:pPr>
              <a:buFont typeface="Arial" charset="0"/>
              <a:buChar char="•"/>
            </a:pPr>
            <a:r>
              <a:rPr lang="es-ES" sz="2400" b="1">
                <a:latin typeface="Calibri" pitchFamily="34" charset="0"/>
              </a:rPr>
              <a:t> Uso  y aplicación  de los  resultados  de las  pruebas  externas  e   </a:t>
            </a:r>
          </a:p>
          <a:p>
            <a:r>
              <a:rPr lang="es-ES" sz="2400" b="1">
                <a:latin typeface="Calibri" pitchFamily="34" charset="0"/>
              </a:rPr>
              <a:t>   internas </a:t>
            </a:r>
          </a:p>
          <a:p>
            <a:pPr>
              <a:buFont typeface="Arial" charset="0"/>
              <a:buChar char="•"/>
            </a:pPr>
            <a:r>
              <a:rPr lang="es-ES" sz="2400" b="1">
                <a:latin typeface="Calibri" pitchFamily="34" charset="0"/>
              </a:rPr>
              <a:t> Operatividad  de  las  comunidades  académicas   por  áreas</a:t>
            </a:r>
          </a:p>
          <a:p>
            <a:pPr>
              <a:buFont typeface="Arial" charset="0"/>
              <a:buChar char="•"/>
            </a:pPr>
            <a:r>
              <a:rPr lang="es-ES" sz="2400" b="1">
                <a:latin typeface="Calibri" pitchFamily="34" charset="0"/>
              </a:rPr>
              <a:t> Plan  de  mejoramiento  académico</a:t>
            </a:r>
          </a:p>
          <a:p>
            <a:pPr>
              <a:buFont typeface="Arial" charset="0"/>
              <a:buChar char="•"/>
            </a:pPr>
            <a:r>
              <a:rPr lang="es-ES" sz="2400" b="1">
                <a:latin typeface="Calibri" pitchFamily="34" charset="0"/>
              </a:rPr>
              <a:t> Seguimiento  y  evaluación    por  parte  de las coordinaciones de </a:t>
            </a:r>
          </a:p>
          <a:p>
            <a:r>
              <a:rPr lang="es-ES" sz="2400" b="1">
                <a:latin typeface="Calibri" pitchFamily="34" charset="0"/>
              </a:rPr>
              <a:t>   los  EE </a:t>
            </a:r>
          </a:p>
          <a:p>
            <a:pPr>
              <a:buFont typeface="Arial" charset="0"/>
              <a:buChar char="•"/>
            </a:pPr>
            <a:r>
              <a:rPr lang="es-ES" sz="2400" b="1">
                <a:latin typeface="Calibri" pitchFamily="34" charset="0"/>
              </a:rPr>
              <a:t> Asistencia  técnica  por  parte  de  las  direcciones  de núcleos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CuadroTexto"/>
          <p:cNvSpPr txBox="1">
            <a:spLocks noChangeArrowheads="1"/>
          </p:cNvSpPr>
          <p:nvPr/>
        </p:nvSpPr>
        <p:spPr bwMode="auto">
          <a:xfrm>
            <a:off x="285750" y="142875"/>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ACOMPAÑAMIENTO  A LOS  ESTABLECIMIENTOS  EDUCATIVOS   Y  SU  GESTIÓN   ESCOLAR  </a:t>
            </a:r>
          </a:p>
        </p:txBody>
      </p:sp>
      <p:pic>
        <p:nvPicPr>
          <p:cNvPr id="22530" name="Picture 2" descr="LOGO FINAL"/>
          <p:cNvPicPr>
            <a:picLocks noChangeAspect="1" noChangeArrowheads="1"/>
          </p:cNvPicPr>
          <p:nvPr/>
        </p:nvPicPr>
        <p:blipFill>
          <a:blip r:embed="rId2"/>
          <a:srcRect/>
          <a:stretch>
            <a:fillRect/>
          </a:stretch>
        </p:blipFill>
        <p:spPr bwMode="auto">
          <a:xfrm>
            <a:off x="7462838" y="628650"/>
            <a:ext cx="966787" cy="800100"/>
          </a:xfrm>
          <a:prstGeom prst="rect">
            <a:avLst/>
          </a:prstGeom>
          <a:noFill/>
          <a:ln w="9525">
            <a:noFill/>
            <a:miter lim="800000"/>
            <a:headEnd/>
            <a:tailEnd/>
          </a:ln>
        </p:spPr>
      </p:pic>
      <p:sp>
        <p:nvSpPr>
          <p:cNvPr id="22531" name="3 CuadroTexto"/>
          <p:cNvSpPr txBox="1">
            <a:spLocks noChangeArrowheads="1"/>
          </p:cNvSpPr>
          <p:nvPr/>
        </p:nvSpPr>
        <p:spPr bwMode="auto">
          <a:xfrm>
            <a:off x="285750" y="1546225"/>
            <a:ext cx="8572500" cy="954088"/>
          </a:xfrm>
          <a:prstGeom prst="rect">
            <a:avLst/>
          </a:prstGeom>
          <a:noFill/>
          <a:ln w="9525">
            <a:noFill/>
            <a:miter lim="800000"/>
            <a:headEnd/>
            <a:tailEnd/>
          </a:ln>
        </p:spPr>
        <p:txBody>
          <a:bodyPr>
            <a:spAutoFit/>
          </a:bodyPr>
          <a:lstStyle/>
          <a:p>
            <a:pPr algn="just"/>
            <a:r>
              <a:rPr lang="es-ES" sz="2800" b="1">
                <a:latin typeface="Calibri" pitchFamily="34" charset="0"/>
              </a:rPr>
              <a:t>2. INSTITUCIONALIZACION  DE  LAS  COMUNIDADES ACADEMICAS</a:t>
            </a:r>
          </a:p>
        </p:txBody>
      </p:sp>
      <p:sp>
        <p:nvSpPr>
          <p:cNvPr id="22532" name="5 CuadroTexto"/>
          <p:cNvSpPr txBox="1">
            <a:spLocks noChangeArrowheads="1"/>
          </p:cNvSpPr>
          <p:nvPr/>
        </p:nvSpPr>
        <p:spPr bwMode="auto">
          <a:xfrm>
            <a:off x="428625" y="3478213"/>
            <a:ext cx="8501063" cy="2308225"/>
          </a:xfrm>
          <a:prstGeom prst="rect">
            <a:avLst/>
          </a:prstGeom>
          <a:noFill/>
          <a:ln w="9525">
            <a:noFill/>
            <a:miter lim="800000"/>
            <a:headEnd/>
            <a:tailEnd/>
          </a:ln>
        </p:spPr>
        <p:txBody>
          <a:bodyPr>
            <a:spAutoFit/>
          </a:bodyPr>
          <a:lstStyle/>
          <a:p>
            <a:pPr>
              <a:buFont typeface="Arial" charset="0"/>
              <a:buChar char="•"/>
            </a:pPr>
            <a:r>
              <a:rPr lang="es-ES">
                <a:latin typeface="Calibri" pitchFamily="34" charset="0"/>
              </a:rPr>
              <a:t> </a:t>
            </a:r>
            <a:r>
              <a:rPr lang="es-ES" sz="2400" b="1">
                <a:latin typeface="Calibri" pitchFamily="34" charset="0"/>
              </a:rPr>
              <a:t>Coordinadores  por  áreas</a:t>
            </a:r>
          </a:p>
          <a:p>
            <a:pPr>
              <a:buFont typeface="Arial" charset="0"/>
              <a:buChar char="•"/>
            </a:pPr>
            <a:r>
              <a:rPr lang="es-ES" sz="2400" b="1">
                <a:latin typeface="Calibri" pitchFamily="34" charset="0"/>
              </a:rPr>
              <a:t> Planes  semestrales  o anuales  por  áreas</a:t>
            </a:r>
          </a:p>
          <a:p>
            <a:pPr>
              <a:buFont typeface="Arial" charset="0"/>
              <a:buChar char="•"/>
            </a:pPr>
            <a:r>
              <a:rPr lang="es-ES" sz="2400" b="1">
                <a:latin typeface="Calibri" pitchFamily="34" charset="0"/>
              </a:rPr>
              <a:t> Convocatorias  a  reuniones  de  trabajo  por  áreas</a:t>
            </a:r>
          </a:p>
          <a:p>
            <a:pPr>
              <a:buFont typeface="Arial" charset="0"/>
              <a:buChar char="•"/>
            </a:pPr>
            <a:r>
              <a:rPr lang="es-ES" sz="2400" b="1">
                <a:latin typeface="Calibri" pitchFamily="34" charset="0"/>
              </a:rPr>
              <a:t> Diseño   de  cronogramas  a  ejecutar  en jornadas  contrarias</a:t>
            </a:r>
          </a:p>
          <a:p>
            <a:pPr algn="just">
              <a:buFont typeface="Arial" charset="0"/>
              <a:buChar char="•"/>
            </a:pPr>
            <a:r>
              <a:rPr lang="es-ES" sz="2400" b="1">
                <a:latin typeface="Calibri" pitchFamily="34" charset="0"/>
              </a:rPr>
              <a:t> Orientaciones  para  el  diseño  de  horarios  técnicos y  </a:t>
            </a:r>
          </a:p>
          <a:p>
            <a:pPr algn="just"/>
            <a:r>
              <a:rPr lang="es-ES" sz="2400" b="1">
                <a:latin typeface="Calibri" pitchFamily="34" charset="0"/>
              </a:rPr>
              <a:t>   pedagógico</a:t>
            </a:r>
          </a:p>
        </p:txBody>
      </p:sp>
      <p:sp>
        <p:nvSpPr>
          <p:cNvPr id="22533" name="6 CuadroTexto"/>
          <p:cNvSpPr txBox="1">
            <a:spLocks noChangeArrowheads="1"/>
          </p:cNvSpPr>
          <p:nvPr/>
        </p:nvSpPr>
        <p:spPr bwMode="auto">
          <a:xfrm>
            <a:off x="357188" y="2428875"/>
            <a:ext cx="8572500" cy="954088"/>
          </a:xfrm>
          <a:prstGeom prst="rect">
            <a:avLst/>
          </a:prstGeom>
          <a:noFill/>
          <a:ln w="9525">
            <a:noFill/>
            <a:miter lim="800000"/>
            <a:headEnd/>
            <a:tailEnd/>
          </a:ln>
        </p:spPr>
        <p:txBody>
          <a:bodyPr>
            <a:spAutoFit/>
          </a:bodyPr>
          <a:lstStyle/>
          <a:p>
            <a:pPr algn="ctr"/>
            <a:r>
              <a:rPr lang="es-ES" sz="2800" b="1">
                <a:latin typeface="Calibri" pitchFamily="34" charset="0"/>
              </a:rPr>
              <a:t>ACCIONES EJECUTADAS  POR  SECRETARIA  DE  EDUCACIÓN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1643063" y="1042988"/>
            <a:ext cx="5572125" cy="4359275"/>
          </a:xfrm>
          <a:prstGeom prst="rect">
            <a:avLst/>
          </a:prstGeom>
          <a:noFill/>
          <a:ln w="9525">
            <a:noFill/>
            <a:miter lim="800000"/>
            <a:headEnd/>
            <a:tailEnd/>
          </a:ln>
        </p:spPr>
        <p:txBody>
          <a:bodyPr anchor="ctr">
            <a:spAutoFit/>
          </a:bodyPr>
          <a:lstStyle/>
          <a:p>
            <a:pPr algn="just"/>
            <a:r>
              <a:rPr lang="es-ES" sz="2000" b="1">
                <a:latin typeface="Calibri" pitchFamily="34" charset="0"/>
                <a:ea typeface="Calibri" pitchFamily="34" charset="0"/>
                <a:cs typeface="Times New Roman" pitchFamily="18" charset="0"/>
              </a:rPr>
              <a:t>Divulgación   y  apoyo  para  la  adopción  de  estándar:</a:t>
            </a:r>
            <a:endParaRPr lang="es-ES" sz="2000">
              <a:ea typeface="Calibri" pitchFamily="34" charset="0"/>
              <a:cs typeface="Times New Roman" pitchFamily="18" charset="0"/>
            </a:endParaRPr>
          </a:p>
          <a:p>
            <a:pPr algn="just" eaLnBrk="0" hangingPunct="0"/>
            <a:r>
              <a:rPr lang="es-ES" sz="2000">
                <a:latin typeface="Calibri" pitchFamily="34" charset="0"/>
                <a:ea typeface="Calibri" pitchFamily="34" charset="0"/>
                <a:cs typeface="Times New Roman" pitchFamily="18" charset="0"/>
              </a:rPr>
              <a:t>En la  semana de desarrollo  institucional  del  13  al  16  de enero  se  realizó un taller  en alianza  con la  universidad  de  la  Sabanas  donde   se  trabajó  la  apropiación, comprensión  y  aplicación  de los  estándares  en el  aula    de  clase. Atendiendo  a  1821  docentes  y  130  directivos  docentes. La  Secretaría  de  educación  municipal  adoptó  como  estrategia para la  aplicación  de los  estándares  en  el  aula  de clase   la  institucionalización   de las  comunidades  académicas  en dos  niveles; Municipal  e institucional   en alianza  con la escuela  normal  superior    de  Sincelejo.   </a:t>
            </a:r>
            <a:endParaRPr lang="es-ES" sz="2000">
              <a:ea typeface="Calibri" pitchFamily="34" charset="0"/>
              <a:cs typeface="Times New Roman" pitchFamily="18" charset="0"/>
            </a:endParaRPr>
          </a:p>
        </p:txBody>
      </p:sp>
      <p:pic>
        <p:nvPicPr>
          <p:cNvPr id="23554" name="Picture 2" descr="LOGO FINAL"/>
          <p:cNvPicPr>
            <a:picLocks noChangeAspect="1" noChangeArrowheads="1"/>
          </p:cNvPicPr>
          <p:nvPr/>
        </p:nvPicPr>
        <p:blipFill>
          <a:blip r:embed="rId2"/>
          <a:srcRect/>
          <a:stretch>
            <a:fillRect/>
          </a:stretch>
        </p:blipFill>
        <p:spPr bwMode="auto">
          <a:xfrm>
            <a:off x="7605713" y="200025"/>
            <a:ext cx="966787"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1075</TotalTime>
  <Words>2023</Words>
  <Application>Microsoft Office PowerPoint</Application>
  <PresentationFormat>Presentación en pantalla (4:3)</PresentationFormat>
  <Paragraphs>271</Paragraphs>
  <Slides>31</Slides>
  <Notes>1</Notes>
  <HiddenSlides>0</HiddenSlides>
  <MMClips>0</MMClips>
  <ScaleCrop>false</ScaleCrop>
  <HeadingPairs>
    <vt:vector size="4" baseType="variant">
      <vt:variant>
        <vt:lpstr>Tema</vt:lpstr>
      </vt:variant>
      <vt:variant>
        <vt:i4>1</vt:i4>
      </vt:variant>
      <vt:variant>
        <vt:lpstr>Títulos de diapositiva</vt:lpstr>
      </vt:variant>
      <vt:variant>
        <vt:i4>31</vt:i4>
      </vt:variant>
    </vt:vector>
  </HeadingPairs>
  <TitlesOfParts>
    <vt:vector size="32"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PAPU</dc:creator>
  <cp:lastModifiedBy>Usuario</cp:lastModifiedBy>
  <cp:revision>176</cp:revision>
  <dcterms:created xsi:type="dcterms:W3CDTF">2008-09-08T13:42:27Z</dcterms:created>
  <dcterms:modified xsi:type="dcterms:W3CDTF">2009-11-17T01:11:57Z</dcterms:modified>
</cp:coreProperties>
</file>